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95" r:id="rId5"/>
  </p:sldMasterIdLst>
  <p:notesMasterIdLst>
    <p:notesMasterId r:id="rId26"/>
  </p:notesMasterIdLst>
  <p:handoutMasterIdLst>
    <p:handoutMasterId r:id="rId27"/>
  </p:handoutMasterIdLst>
  <p:sldIdLst>
    <p:sldId id="257" r:id="rId6"/>
    <p:sldId id="258" r:id="rId7"/>
    <p:sldId id="261" r:id="rId8"/>
    <p:sldId id="262" r:id="rId9"/>
    <p:sldId id="263" r:id="rId10"/>
    <p:sldId id="264" r:id="rId11"/>
    <p:sldId id="259" r:id="rId12"/>
    <p:sldId id="260" r:id="rId13"/>
    <p:sldId id="265" r:id="rId14"/>
    <p:sldId id="266" r:id="rId15"/>
    <p:sldId id="267" r:id="rId16"/>
    <p:sldId id="268" r:id="rId17"/>
    <p:sldId id="269" r:id="rId18"/>
    <p:sldId id="271" r:id="rId19"/>
    <p:sldId id="270" r:id="rId20"/>
    <p:sldId id="272" r:id="rId21"/>
    <p:sldId id="273" r:id="rId22"/>
    <p:sldId id="275" r:id="rId23"/>
    <p:sldId id="276" r:id="rId24"/>
    <p:sldId id="277" r:id="rId25"/>
  </p:sldIdLst>
  <p:sldSz cx="9144000" cy="6858000" type="screen4x3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3E7E"/>
    <a:srgbClr val="5AAB2D"/>
    <a:srgbClr val="8A1618"/>
    <a:srgbClr val="7AC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17" autoAdjust="0"/>
  </p:normalViewPr>
  <p:slideViewPr>
    <p:cSldViewPr snapToGrid="0" snapToObjects="1">
      <p:cViewPr>
        <p:scale>
          <a:sx n="80" d="100"/>
          <a:sy n="80" d="100"/>
        </p:scale>
        <p:origin x="-965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-3258" y="-120"/>
      </p:cViewPr>
      <p:guideLst>
        <p:guide orient="horz" pos="2924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7466" cy="464502"/>
          </a:xfrm>
          <a:prstGeom prst="rect">
            <a:avLst/>
          </a:prstGeom>
        </p:spPr>
        <p:txBody>
          <a:bodyPr vert="horz" lIns="91218" tIns="45609" rIns="91218" bIns="4560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5954" y="0"/>
            <a:ext cx="3027466" cy="464502"/>
          </a:xfrm>
          <a:prstGeom prst="rect">
            <a:avLst/>
          </a:prstGeom>
        </p:spPr>
        <p:txBody>
          <a:bodyPr vert="horz" lIns="91218" tIns="45609" rIns="91218" bIns="45609" rtlCol="0"/>
          <a:lstStyle>
            <a:lvl1pPr algn="r">
              <a:defRPr sz="1200"/>
            </a:lvl1pPr>
          </a:lstStyle>
          <a:p>
            <a:fld id="{D4E05CCF-D163-EC40-8EA4-8D082B60C144}" type="datetimeFigureOut">
              <a:rPr lang="en-US" smtClean="0"/>
              <a:pPr/>
              <a:t>6/7/2018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17613"/>
            <a:ext cx="3027466" cy="464502"/>
          </a:xfrm>
          <a:prstGeom prst="rect">
            <a:avLst/>
          </a:prstGeom>
        </p:spPr>
        <p:txBody>
          <a:bodyPr vert="horz" lIns="91218" tIns="45609" rIns="91218" bIns="4560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5954" y="8817613"/>
            <a:ext cx="3027466" cy="464502"/>
          </a:xfrm>
          <a:prstGeom prst="rect">
            <a:avLst/>
          </a:prstGeom>
        </p:spPr>
        <p:txBody>
          <a:bodyPr vert="horz" lIns="91218" tIns="45609" rIns="91218" bIns="45609" rtlCol="0" anchor="b"/>
          <a:lstStyle>
            <a:lvl1pPr algn="r">
              <a:defRPr sz="1200"/>
            </a:lvl1pPr>
          </a:lstStyle>
          <a:p>
            <a:fld id="{8CA4CBB1-D964-F54E-8036-B8FE7E2B8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838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1" tIns="46476" rIns="92951" bIns="46476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1" tIns="46476" rIns="92951" bIns="46476" rtlCol="0"/>
          <a:lstStyle>
            <a:lvl1pPr algn="r">
              <a:defRPr sz="1200"/>
            </a:lvl1pPr>
          </a:lstStyle>
          <a:p>
            <a:fld id="{A667C3F7-ED5F-49B1-822E-8AAA112D7330}" type="datetimeFigureOut">
              <a:rPr lang="fr-CA" smtClean="0"/>
              <a:pPr/>
              <a:t>2018-06-07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1" tIns="46476" rIns="92951" bIns="46476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1" tIns="46476" rIns="92951" bIns="46476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1" tIns="46476" rIns="92951" bIns="46476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1" tIns="46476" rIns="92951" bIns="46476" rtlCol="0" anchor="b"/>
          <a:lstStyle>
            <a:lvl1pPr algn="r">
              <a:defRPr sz="1200"/>
            </a:lvl1pPr>
          </a:lstStyle>
          <a:p>
            <a:fld id="{9A240FF0-1371-4848-AFF6-70885F1BD306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985912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40FF0-1371-4848-AFF6-70885F1BD306}" type="slidenum">
              <a:rPr lang="fr-CA" smtClean="0"/>
              <a:pPr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46234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Open up sandbox &amp; do with the class </a:t>
            </a:r>
            <a:r>
              <a:rPr lang="en-CA" baseline="0" dirty="0" smtClean="0"/>
              <a:t> how to create a new ticket ( follow through with the next couple of slides)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40FF0-1371-4848-AFF6-70885F1BD306}" type="slidenum">
              <a:rPr lang="fr-CA" smtClean="0"/>
              <a:pPr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9397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Open up sandbox environment &amp; show the class , do together how to create a new FG customer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40FF0-1371-4848-AFF6-70885F1BD306}" type="slidenum">
              <a:rPr lang="fr-CA" smtClean="0"/>
              <a:pPr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92996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After you finished doing the exercises , come back to this slide as a recap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40FF0-1371-4848-AFF6-70885F1BD306}" type="slidenum">
              <a:rPr lang="fr-CA" smtClean="0"/>
              <a:pPr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87663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3A96A-CC96-44C0-9E05-FD4B7F48182E}" type="slidenum">
              <a:rPr lang="en-CA" smtClean="0"/>
              <a:pPr/>
              <a:t>19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71691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Continue within sandbox &amp; show the class how to access GUIDE , then</a:t>
            </a:r>
            <a:r>
              <a:rPr lang="en-CA" baseline="0" dirty="0" smtClean="0"/>
              <a:t> go ahead &amp; click on Process , to show them where they can obtain the information to help them ( job aids already included in this document , processes </a:t>
            </a:r>
            <a:r>
              <a:rPr lang="en-CA" baseline="0" dirty="0" err="1" smtClean="0"/>
              <a:t>visios</a:t>
            </a:r>
            <a:r>
              <a:rPr lang="en-CA" baseline="0" dirty="0" smtClean="0"/>
              <a:t>, guidelines etc..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40FF0-1371-4848-AFF6-70885F1BD306}" type="slidenum">
              <a:rPr lang="fr-CA" smtClean="0"/>
              <a:pPr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51729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40FF0-1371-4848-AFF6-70885F1BD306}" type="slidenum">
              <a:rPr lang="fr-CA" smtClean="0"/>
              <a:pPr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5314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3A96A-CC96-44C0-9E05-FD4B7F48182E}" type="slidenum">
              <a:rPr lang="en-CA" smtClean="0"/>
              <a:pPr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71691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40FF0-1371-4848-AFF6-70885F1BD306}" type="slidenum">
              <a:rPr lang="fr-CA" smtClean="0"/>
              <a:pPr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92678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3A96A-CC96-44C0-9E05-FD4B7F48182E}" type="slidenum">
              <a:rPr lang="en-CA" smtClean="0"/>
              <a:pPr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71691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Briefly remind</a:t>
            </a:r>
            <a:r>
              <a:rPr lang="en-US" baseline="0" dirty="0" smtClean="0"/>
              <a:t> everyone about all the raw material processes, no need to go into all of them just as a friendly reminder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40FF0-1371-4848-AFF6-70885F1BD306}" type="slidenum">
              <a:rPr lang="fr-CA" smtClean="0"/>
              <a:pPr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5314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Other related processes affected  by the change in Zendesk but not impacting them directly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40FF0-1371-4848-AFF6-70885F1BD306}" type="slidenum">
              <a:rPr lang="fr-CA" smtClean="0"/>
              <a:pPr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56901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Tier 3 , depends if any</a:t>
            </a:r>
            <a:r>
              <a:rPr lang="en-CA" baseline="0" dirty="0" smtClean="0"/>
              <a:t> US representation is within the class. Same applies to Canada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40FF0-1371-4848-AFF6-70885F1BD306}" type="slidenum">
              <a:rPr lang="fr-CA" smtClean="0"/>
              <a:pPr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62979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3A96A-CC96-44C0-9E05-FD4B7F48182E}" type="slidenum">
              <a:rPr lang="en-CA" smtClean="0"/>
              <a:pPr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71691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animax-75th-Anniversary-logo-reverse-ENG-Dec-2013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6" r="28970"/>
          <a:stretch/>
        </p:blipFill>
        <p:spPr>
          <a:xfrm>
            <a:off x="209279" y="17161"/>
            <a:ext cx="1795651" cy="71269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238056"/>
            <a:ext cx="9144000" cy="61994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 userDrawn="1"/>
        </p:nvSpPr>
        <p:spPr>
          <a:xfrm>
            <a:off x="5019817" y="986268"/>
            <a:ext cx="4119789" cy="5474882"/>
          </a:xfrm>
          <a:custGeom>
            <a:avLst/>
            <a:gdLst>
              <a:gd name="connsiteX0" fmla="*/ 4110288 w 4119789"/>
              <a:gd name="connsiteY0" fmla="*/ 9075 h 5474882"/>
              <a:gd name="connsiteX1" fmla="*/ 4110288 w 4119789"/>
              <a:gd name="connsiteY1" fmla="*/ 9075 h 5474882"/>
              <a:gd name="connsiteX2" fmla="*/ 3174972 w 4119789"/>
              <a:gd name="connsiteY2" fmla="*/ 17656 h 5474882"/>
              <a:gd name="connsiteX3" fmla="*/ 2994774 w 4119789"/>
              <a:gd name="connsiteY3" fmla="*/ 17656 h 5474882"/>
              <a:gd name="connsiteX4" fmla="*/ 2505663 w 4119789"/>
              <a:gd name="connsiteY4" fmla="*/ 17656 h 5474882"/>
              <a:gd name="connsiteX5" fmla="*/ 2299722 w 4119789"/>
              <a:gd name="connsiteY5" fmla="*/ 34817 h 5474882"/>
              <a:gd name="connsiteX6" fmla="*/ 2231075 w 4119789"/>
              <a:gd name="connsiteY6" fmla="*/ 51978 h 5474882"/>
              <a:gd name="connsiteX7" fmla="*/ 2188171 w 4119789"/>
              <a:gd name="connsiteY7" fmla="*/ 60558 h 5474882"/>
              <a:gd name="connsiteX8" fmla="*/ 2162428 w 4119789"/>
              <a:gd name="connsiteY8" fmla="*/ 69139 h 5474882"/>
              <a:gd name="connsiteX9" fmla="*/ 2119524 w 4119789"/>
              <a:gd name="connsiteY9" fmla="*/ 77719 h 5474882"/>
              <a:gd name="connsiteX10" fmla="*/ 2093781 w 4119789"/>
              <a:gd name="connsiteY10" fmla="*/ 86300 h 5474882"/>
              <a:gd name="connsiteX11" fmla="*/ 2059458 w 4119789"/>
              <a:gd name="connsiteY11" fmla="*/ 94881 h 5474882"/>
              <a:gd name="connsiteX12" fmla="*/ 1990811 w 4119789"/>
              <a:gd name="connsiteY12" fmla="*/ 112042 h 5474882"/>
              <a:gd name="connsiteX13" fmla="*/ 1810612 w 4119789"/>
              <a:gd name="connsiteY13" fmla="*/ 129203 h 5474882"/>
              <a:gd name="connsiteX14" fmla="*/ 1724803 w 4119789"/>
              <a:gd name="connsiteY14" fmla="*/ 146364 h 5474882"/>
              <a:gd name="connsiteX15" fmla="*/ 1638995 w 4119789"/>
              <a:gd name="connsiteY15" fmla="*/ 172105 h 5474882"/>
              <a:gd name="connsiteX16" fmla="*/ 1561767 w 4119789"/>
              <a:gd name="connsiteY16" fmla="*/ 206428 h 5474882"/>
              <a:gd name="connsiteX17" fmla="*/ 1536024 w 4119789"/>
              <a:gd name="connsiteY17" fmla="*/ 215008 h 5474882"/>
              <a:gd name="connsiteX18" fmla="*/ 1484539 w 4119789"/>
              <a:gd name="connsiteY18" fmla="*/ 249330 h 5474882"/>
              <a:gd name="connsiteX19" fmla="*/ 1372987 w 4119789"/>
              <a:gd name="connsiteY19" fmla="*/ 275072 h 5474882"/>
              <a:gd name="connsiteX20" fmla="*/ 1304340 w 4119789"/>
              <a:gd name="connsiteY20" fmla="*/ 292233 h 5474882"/>
              <a:gd name="connsiteX21" fmla="*/ 1244274 w 4119789"/>
              <a:gd name="connsiteY21" fmla="*/ 309394 h 5474882"/>
              <a:gd name="connsiteX22" fmla="*/ 1218531 w 4119789"/>
              <a:gd name="connsiteY22" fmla="*/ 326555 h 5474882"/>
              <a:gd name="connsiteX23" fmla="*/ 1158465 w 4119789"/>
              <a:gd name="connsiteY23" fmla="*/ 343716 h 5474882"/>
              <a:gd name="connsiteX24" fmla="*/ 1132723 w 4119789"/>
              <a:gd name="connsiteY24" fmla="*/ 352297 h 5474882"/>
              <a:gd name="connsiteX25" fmla="*/ 1106980 w 4119789"/>
              <a:gd name="connsiteY25" fmla="*/ 369458 h 5474882"/>
              <a:gd name="connsiteX26" fmla="*/ 1055495 w 4119789"/>
              <a:gd name="connsiteY26" fmla="*/ 386619 h 5474882"/>
              <a:gd name="connsiteX27" fmla="*/ 1004009 w 4119789"/>
              <a:gd name="connsiteY27" fmla="*/ 420941 h 5474882"/>
              <a:gd name="connsiteX28" fmla="*/ 978267 w 4119789"/>
              <a:gd name="connsiteY28" fmla="*/ 438102 h 5474882"/>
              <a:gd name="connsiteX29" fmla="*/ 935362 w 4119789"/>
              <a:gd name="connsiteY29" fmla="*/ 455263 h 5474882"/>
              <a:gd name="connsiteX30" fmla="*/ 901039 w 4119789"/>
              <a:gd name="connsiteY30" fmla="*/ 481005 h 5474882"/>
              <a:gd name="connsiteX31" fmla="*/ 849554 w 4119789"/>
              <a:gd name="connsiteY31" fmla="*/ 506747 h 5474882"/>
              <a:gd name="connsiteX32" fmla="*/ 772326 w 4119789"/>
              <a:gd name="connsiteY32" fmla="*/ 549649 h 5474882"/>
              <a:gd name="connsiteX33" fmla="*/ 755164 w 4119789"/>
              <a:gd name="connsiteY33" fmla="*/ 566811 h 5474882"/>
              <a:gd name="connsiteX34" fmla="*/ 703679 w 4119789"/>
              <a:gd name="connsiteY34" fmla="*/ 601133 h 5474882"/>
              <a:gd name="connsiteX35" fmla="*/ 660774 w 4119789"/>
              <a:gd name="connsiteY35" fmla="*/ 686938 h 5474882"/>
              <a:gd name="connsiteX36" fmla="*/ 635032 w 4119789"/>
              <a:gd name="connsiteY36" fmla="*/ 712680 h 5474882"/>
              <a:gd name="connsiteX37" fmla="*/ 600708 w 4119789"/>
              <a:gd name="connsiteY37" fmla="*/ 764163 h 5474882"/>
              <a:gd name="connsiteX38" fmla="*/ 574965 w 4119789"/>
              <a:gd name="connsiteY38" fmla="*/ 798485 h 5474882"/>
              <a:gd name="connsiteX39" fmla="*/ 523480 w 4119789"/>
              <a:gd name="connsiteY39" fmla="*/ 867130 h 5474882"/>
              <a:gd name="connsiteX40" fmla="*/ 506318 w 4119789"/>
              <a:gd name="connsiteY40" fmla="*/ 918613 h 5474882"/>
              <a:gd name="connsiteX41" fmla="*/ 489157 w 4119789"/>
              <a:gd name="connsiteY41" fmla="*/ 952935 h 5474882"/>
              <a:gd name="connsiteX42" fmla="*/ 454833 w 4119789"/>
              <a:gd name="connsiteY42" fmla="*/ 1030160 h 5474882"/>
              <a:gd name="connsiteX43" fmla="*/ 429091 w 4119789"/>
              <a:gd name="connsiteY43" fmla="*/ 1090224 h 5474882"/>
              <a:gd name="connsiteX44" fmla="*/ 386186 w 4119789"/>
              <a:gd name="connsiteY44" fmla="*/ 1167449 h 5474882"/>
              <a:gd name="connsiteX45" fmla="*/ 334701 w 4119789"/>
              <a:gd name="connsiteY45" fmla="*/ 1236093 h 5474882"/>
              <a:gd name="connsiteX46" fmla="*/ 317539 w 4119789"/>
              <a:gd name="connsiteY46" fmla="*/ 1261835 h 5474882"/>
              <a:gd name="connsiteX47" fmla="*/ 291796 w 4119789"/>
              <a:gd name="connsiteY47" fmla="*/ 1278996 h 5474882"/>
              <a:gd name="connsiteX48" fmla="*/ 248892 w 4119789"/>
              <a:gd name="connsiteY48" fmla="*/ 1339059 h 5474882"/>
              <a:gd name="connsiteX49" fmla="*/ 231730 w 4119789"/>
              <a:gd name="connsiteY49" fmla="*/ 1364801 h 5474882"/>
              <a:gd name="connsiteX50" fmla="*/ 180245 w 4119789"/>
              <a:gd name="connsiteY50" fmla="*/ 1416284 h 5474882"/>
              <a:gd name="connsiteX51" fmla="*/ 154502 w 4119789"/>
              <a:gd name="connsiteY51" fmla="*/ 1467768 h 5474882"/>
              <a:gd name="connsiteX52" fmla="*/ 120179 w 4119789"/>
              <a:gd name="connsiteY52" fmla="*/ 1527831 h 5474882"/>
              <a:gd name="connsiteX53" fmla="*/ 94436 w 4119789"/>
              <a:gd name="connsiteY53" fmla="*/ 1587895 h 5474882"/>
              <a:gd name="connsiteX54" fmla="*/ 85855 w 4119789"/>
              <a:gd name="connsiteY54" fmla="*/ 1613637 h 5474882"/>
              <a:gd name="connsiteX55" fmla="*/ 77274 w 4119789"/>
              <a:gd name="connsiteY55" fmla="*/ 1647959 h 5474882"/>
              <a:gd name="connsiteX56" fmla="*/ 60113 w 4119789"/>
              <a:gd name="connsiteY56" fmla="*/ 1673701 h 5474882"/>
              <a:gd name="connsiteX57" fmla="*/ 42951 w 4119789"/>
              <a:gd name="connsiteY57" fmla="*/ 1725184 h 5474882"/>
              <a:gd name="connsiteX58" fmla="*/ 34370 w 4119789"/>
              <a:gd name="connsiteY58" fmla="*/ 1888214 h 5474882"/>
              <a:gd name="connsiteX59" fmla="*/ 25789 w 4119789"/>
              <a:gd name="connsiteY59" fmla="*/ 1931117 h 5474882"/>
              <a:gd name="connsiteX60" fmla="*/ 51532 w 4119789"/>
              <a:gd name="connsiteY60" fmla="*/ 2068406 h 5474882"/>
              <a:gd name="connsiteX61" fmla="*/ 60113 w 4119789"/>
              <a:gd name="connsiteY61" fmla="*/ 2119889 h 5474882"/>
              <a:gd name="connsiteX62" fmla="*/ 60113 w 4119789"/>
              <a:gd name="connsiteY62" fmla="*/ 2574658 h 5474882"/>
              <a:gd name="connsiteX63" fmla="*/ 42951 w 4119789"/>
              <a:gd name="connsiteY63" fmla="*/ 2677624 h 5474882"/>
              <a:gd name="connsiteX64" fmla="*/ 25789 w 4119789"/>
              <a:gd name="connsiteY64" fmla="*/ 2729108 h 5474882"/>
              <a:gd name="connsiteX65" fmla="*/ 17208 w 4119789"/>
              <a:gd name="connsiteY65" fmla="*/ 2754849 h 5474882"/>
              <a:gd name="connsiteX66" fmla="*/ 8627 w 4119789"/>
              <a:gd name="connsiteY66" fmla="*/ 2780591 h 5474882"/>
              <a:gd name="connsiteX67" fmla="*/ 8627 w 4119789"/>
              <a:gd name="connsiteY67" fmla="*/ 2977943 h 5474882"/>
              <a:gd name="connsiteX68" fmla="*/ 25789 w 4119789"/>
              <a:gd name="connsiteY68" fmla="*/ 3286843 h 5474882"/>
              <a:gd name="connsiteX69" fmla="*/ 34370 w 4119789"/>
              <a:gd name="connsiteY69" fmla="*/ 3329746 h 5474882"/>
              <a:gd name="connsiteX70" fmla="*/ 51532 w 4119789"/>
              <a:gd name="connsiteY70" fmla="*/ 3372648 h 5474882"/>
              <a:gd name="connsiteX71" fmla="*/ 68694 w 4119789"/>
              <a:gd name="connsiteY71" fmla="*/ 3424132 h 5474882"/>
              <a:gd name="connsiteX72" fmla="*/ 85855 w 4119789"/>
              <a:gd name="connsiteY72" fmla="*/ 3484196 h 5474882"/>
              <a:gd name="connsiteX73" fmla="*/ 94436 w 4119789"/>
              <a:gd name="connsiteY73" fmla="*/ 3552840 h 5474882"/>
              <a:gd name="connsiteX74" fmla="*/ 111598 w 4119789"/>
              <a:gd name="connsiteY74" fmla="*/ 3638645 h 5474882"/>
              <a:gd name="connsiteX75" fmla="*/ 128760 w 4119789"/>
              <a:gd name="connsiteY75" fmla="*/ 3715870 h 5474882"/>
              <a:gd name="connsiteX76" fmla="*/ 137341 w 4119789"/>
              <a:gd name="connsiteY76" fmla="*/ 3741612 h 5474882"/>
              <a:gd name="connsiteX77" fmla="*/ 145921 w 4119789"/>
              <a:gd name="connsiteY77" fmla="*/ 3775934 h 5474882"/>
              <a:gd name="connsiteX78" fmla="*/ 163083 w 4119789"/>
              <a:gd name="connsiteY78" fmla="*/ 3827417 h 5474882"/>
              <a:gd name="connsiteX79" fmla="*/ 171664 w 4119789"/>
              <a:gd name="connsiteY79" fmla="*/ 3870320 h 5474882"/>
              <a:gd name="connsiteX80" fmla="*/ 188826 w 4119789"/>
              <a:gd name="connsiteY80" fmla="*/ 3913223 h 5474882"/>
              <a:gd name="connsiteX81" fmla="*/ 214569 w 4119789"/>
              <a:gd name="connsiteY81" fmla="*/ 4016189 h 5474882"/>
              <a:gd name="connsiteX82" fmla="*/ 231730 w 4119789"/>
              <a:gd name="connsiteY82" fmla="*/ 4067673 h 5474882"/>
              <a:gd name="connsiteX83" fmla="*/ 248892 w 4119789"/>
              <a:gd name="connsiteY83" fmla="*/ 4093414 h 5474882"/>
              <a:gd name="connsiteX84" fmla="*/ 283216 w 4119789"/>
              <a:gd name="connsiteY84" fmla="*/ 4170639 h 5474882"/>
              <a:gd name="connsiteX85" fmla="*/ 300377 w 4119789"/>
              <a:gd name="connsiteY85" fmla="*/ 4196381 h 5474882"/>
              <a:gd name="connsiteX86" fmla="*/ 317539 w 4119789"/>
              <a:gd name="connsiteY86" fmla="*/ 4247864 h 5474882"/>
              <a:gd name="connsiteX87" fmla="*/ 334701 w 4119789"/>
              <a:gd name="connsiteY87" fmla="*/ 4333669 h 5474882"/>
              <a:gd name="connsiteX88" fmla="*/ 343282 w 4119789"/>
              <a:gd name="connsiteY88" fmla="*/ 4376572 h 5474882"/>
              <a:gd name="connsiteX89" fmla="*/ 360443 w 4119789"/>
              <a:gd name="connsiteY89" fmla="*/ 4410894 h 5474882"/>
              <a:gd name="connsiteX90" fmla="*/ 377605 w 4119789"/>
              <a:gd name="connsiteY90" fmla="*/ 4453797 h 5474882"/>
              <a:gd name="connsiteX91" fmla="*/ 420510 w 4119789"/>
              <a:gd name="connsiteY91" fmla="*/ 4513861 h 5474882"/>
              <a:gd name="connsiteX92" fmla="*/ 429091 w 4119789"/>
              <a:gd name="connsiteY92" fmla="*/ 4539603 h 5474882"/>
              <a:gd name="connsiteX93" fmla="*/ 463414 w 4119789"/>
              <a:gd name="connsiteY93" fmla="*/ 4591086 h 5474882"/>
              <a:gd name="connsiteX94" fmla="*/ 532061 w 4119789"/>
              <a:gd name="connsiteY94" fmla="*/ 4694052 h 5474882"/>
              <a:gd name="connsiteX95" fmla="*/ 557804 w 4119789"/>
              <a:gd name="connsiteY95" fmla="*/ 4754116 h 5474882"/>
              <a:gd name="connsiteX96" fmla="*/ 574965 w 4119789"/>
              <a:gd name="connsiteY96" fmla="*/ 4779858 h 5474882"/>
              <a:gd name="connsiteX97" fmla="*/ 609289 w 4119789"/>
              <a:gd name="connsiteY97" fmla="*/ 4839922 h 5474882"/>
              <a:gd name="connsiteX98" fmla="*/ 635032 w 4119789"/>
              <a:gd name="connsiteY98" fmla="*/ 4865663 h 5474882"/>
              <a:gd name="connsiteX99" fmla="*/ 669355 w 4119789"/>
              <a:gd name="connsiteY99" fmla="*/ 4917146 h 5474882"/>
              <a:gd name="connsiteX100" fmla="*/ 720840 w 4119789"/>
              <a:gd name="connsiteY100" fmla="*/ 5045855 h 5474882"/>
              <a:gd name="connsiteX101" fmla="*/ 755164 w 4119789"/>
              <a:gd name="connsiteY101" fmla="*/ 5088757 h 5474882"/>
              <a:gd name="connsiteX102" fmla="*/ 772326 w 4119789"/>
              <a:gd name="connsiteY102" fmla="*/ 5114499 h 5474882"/>
              <a:gd name="connsiteX103" fmla="*/ 849554 w 4119789"/>
              <a:gd name="connsiteY103" fmla="*/ 5157402 h 5474882"/>
              <a:gd name="connsiteX104" fmla="*/ 926782 w 4119789"/>
              <a:gd name="connsiteY104" fmla="*/ 5217466 h 5474882"/>
              <a:gd name="connsiteX105" fmla="*/ 1038333 w 4119789"/>
              <a:gd name="connsiteY105" fmla="*/ 5243207 h 5474882"/>
              <a:gd name="connsiteX106" fmla="*/ 1064076 w 4119789"/>
              <a:gd name="connsiteY106" fmla="*/ 5251788 h 5474882"/>
              <a:gd name="connsiteX107" fmla="*/ 1124142 w 4119789"/>
              <a:gd name="connsiteY107" fmla="*/ 5260368 h 5474882"/>
              <a:gd name="connsiteX108" fmla="*/ 1167046 w 4119789"/>
              <a:gd name="connsiteY108" fmla="*/ 5268949 h 5474882"/>
              <a:gd name="connsiteX109" fmla="*/ 1218531 w 4119789"/>
              <a:gd name="connsiteY109" fmla="*/ 5286110 h 5474882"/>
              <a:gd name="connsiteX110" fmla="*/ 1407311 w 4119789"/>
              <a:gd name="connsiteY110" fmla="*/ 5311851 h 5474882"/>
              <a:gd name="connsiteX111" fmla="*/ 1467377 w 4119789"/>
              <a:gd name="connsiteY111" fmla="*/ 5329013 h 5474882"/>
              <a:gd name="connsiteX112" fmla="*/ 1518862 w 4119789"/>
              <a:gd name="connsiteY112" fmla="*/ 5337593 h 5474882"/>
              <a:gd name="connsiteX113" fmla="*/ 1553186 w 4119789"/>
              <a:gd name="connsiteY113" fmla="*/ 5354754 h 5474882"/>
              <a:gd name="connsiteX114" fmla="*/ 1587509 w 4119789"/>
              <a:gd name="connsiteY114" fmla="*/ 5363335 h 5474882"/>
              <a:gd name="connsiteX115" fmla="*/ 1613252 w 4119789"/>
              <a:gd name="connsiteY115" fmla="*/ 5389076 h 5474882"/>
              <a:gd name="connsiteX116" fmla="*/ 1638995 w 4119789"/>
              <a:gd name="connsiteY116" fmla="*/ 5406237 h 5474882"/>
              <a:gd name="connsiteX117" fmla="*/ 1673318 w 4119789"/>
              <a:gd name="connsiteY117" fmla="*/ 5431979 h 5474882"/>
              <a:gd name="connsiteX118" fmla="*/ 1939325 w 4119789"/>
              <a:gd name="connsiteY118" fmla="*/ 5423399 h 5474882"/>
              <a:gd name="connsiteX119" fmla="*/ 1990811 w 4119789"/>
              <a:gd name="connsiteY119" fmla="*/ 5414818 h 5474882"/>
              <a:gd name="connsiteX120" fmla="*/ 2050877 w 4119789"/>
              <a:gd name="connsiteY120" fmla="*/ 5406237 h 5474882"/>
              <a:gd name="connsiteX121" fmla="*/ 2093781 w 4119789"/>
              <a:gd name="connsiteY121" fmla="*/ 5397657 h 5474882"/>
              <a:gd name="connsiteX122" fmla="*/ 2213914 w 4119789"/>
              <a:gd name="connsiteY122" fmla="*/ 5389076 h 5474882"/>
              <a:gd name="connsiteX123" fmla="*/ 2376950 w 4119789"/>
              <a:gd name="connsiteY123" fmla="*/ 5397657 h 5474882"/>
              <a:gd name="connsiteX124" fmla="*/ 2402693 w 4119789"/>
              <a:gd name="connsiteY124" fmla="*/ 5406237 h 5474882"/>
              <a:gd name="connsiteX125" fmla="*/ 2445597 w 4119789"/>
              <a:gd name="connsiteY125" fmla="*/ 5423399 h 5474882"/>
              <a:gd name="connsiteX126" fmla="*/ 2574310 w 4119789"/>
              <a:gd name="connsiteY126" fmla="*/ 5449140 h 5474882"/>
              <a:gd name="connsiteX127" fmla="*/ 2703024 w 4119789"/>
              <a:gd name="connsiteY127" fmla="*/ 5474882 h 5474882"/>
              <a:gd name="connsiteX128" fmla="*/ 2917546 w 4119789"/>
              <a:gd name="connsiteY128" fmla="*/ 5466301 h 5474882"/>
              <a:gd name="connsiteX129" fmla="*/ 3046259 w 4119789"/>
              <a:gd name="connsiteY129" fmla="*/ 5449140 h 5474882"/>
              <a:gd name="connsiteX130" fmla="*/ 3080582 w 4119789"/>
              <a:gd name="connsiteY130" fmla="*/ 5440560 h 5474882"/>
              <a:gd name="connsiteX131" fmla="*/ 3423818 w 4119789"/>
              <a:gd name="connsiteY131" fmla="*/ 5414818 h 5474882"/>
              <a:gd name="connsiteX132" fmla="*/ 3466722 w 4119789"/>
              <a:gd name="connsiteY132" fmla="*/ 5406237 h 5474882"/>
              <a:gd name="connsiteX133" fmla="*/ 3612597 w 4119789"/>
              <a:gd name="connsiteY133" fmla="*/ 5389076 h 5474882"/>
              <a:gd name="connsiteX134" fmla="*/ 3758472 w 4119789"/>
              <a:gd name="connsiteY134" fmla="*/ 5380496 h 5474882"/>
              <a:gd name="connsiteX135" fmla="*/ 3827119 w 4119789"/>
              <a:gd name="connsiteY135" fmla="*/ 5371915 h 5474882"/>
              <a:gd name="connsiteX136" fmla="*/ 3852862 w 4119789"/>
              <a:gd name="connsiteY136" fmla="*/ 5363335 h 5474882"/>
              <a:gd name="connsiteX137" fmla="*/ 3870023 w 4119789"/>
              <a:gd name="connsiteY137" fmla="*/ 5337593 h 5474882"/>
              <a:gd name="connsiteX138" fmla="*/ 3895766 w 4119789"/>
              <a:gd name="connsiteY138" fmla="*/ 5320432 h 5474882"/>
              <a:gd name="connsiteX139" fmla="*/ 3930089 w 4119789"/>
              <a:gd name="connsiteY139" fmla="*/ 5277529 h 5474882"/>
              <a:gd name="connsiteX140" fmla="*/ 3972994 w 4119789"/>
              <a:gd name="connsiteY140" fmla="*/ 5243207 h 5474882"/>
              <a:gd name="connsiteX141" fmla="*/ 4024479 w 4119789"/>
              <a:gd name="connsiteY141" fmla="*/ 5200304 h 5474882"/>
              <a:gd name="connsiteX142" fmla="*/ 4067384 w 4119789"/>
              <a:gd name="connsiteY142" fmla="*/ 5148821 h 5474882"/>
              <a:gd name="connsiteX143" fmla="*/ 4093126 w 4119789"/>
              <a:gd name="connsiteY143" fmla="*/ 5105918 h 5474882"/>
              <a:gd name="connsiteX144" fmla="*/ 4101707 w 4119789"/>
              <a:gd name="connsiteY144" fmla="*/ 5080177 h 5474882"/>
              <a:gd name="connsiteX145" fmla="*/ 4110288 w 4119789"/>
              <a:gd name="connsiteY145" fmla="*/ 5045855 h 5474882"/>
              <a:gd name="connsiteX146" fmla="*/ 4118869 w 4119789"/>
              <a:gd name="connsiteY146" fmla="*/ 5020113 h 5474882"/>
              <a:gd name="connsiteX147" fmla="*/ 4118869 w 4119789"/>
              <a:gd name="connsiteY147" fmla="*/ 4951469 h 5474882"/>
              <a:gd name="connsiteX148" fmla="*/ 4110288 w 4119789"/>
              <a:gd name="connsiteY148" fmla="*/ 9075 h 5474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119789" h="5474882">
                <a:moveTo>
                  <a:pt x="4110288" y="9075"/>
                </a:moveTo>
                <a:lnTo>
                  <a:pt x="4110288" y="9075"/>
                </a:lnTo>
                <a:lnTo>
                  <a:pt x="3174972" y="17656"/>
                </a:lnTo>
                <a:cubicBezTo>
                  <a:pt x="2948062" y="21535"/>
                  <a:pt x="3325417" y="43088"/>
                  <a:pt x="2994774" y="17656"/>
                </a:cubicBezTo>
                <a:cubicBezTo>
                  <a:pt x="2802437" y="-14400"/>
                  <a:pt x="2934964" y="4447"/>
                  <a:pt x="2505663" y="17656"/>
                </a:cubicBezTo>
                <a:cubicBezTo>
                  <a:pt x="2444236" y="19546"/>
                  <a:pt x="2362913" y="28498"/>
                  <a:pt x="2299722" y="34817"/>
                </a:cubicBezTo>
                <a:cubicBezTo>
                  <a:pt x="2276840" y="40537"/>
                  <a:pt x="2254204" y="47353"/>
                  <a:pt x="2231075" y="51978"/>
                </a:cubicBezTo>
                <a:cubicBezTo>
                  <a:pt x="2216774" y="54838"/>
                  <a:pt x="2202320" y="57021"/>
                  <a:pt x="2188171" y="60558"/>
                </a:cubicBezTo>
                <a:cubicBezTo>
                  <a:pt x="2179396" y="62752"/>
                  <a:pt x="2171203" y="66945"/>
                  <a:pt x="2162428" y="69139"/>
                </a:cubicBezTo>
                <a:cubicBezTo>
                  <a:pt x="2148279" y="72676"/>
                  <a:pt x="2133673" y="74182"/>
                  <a:pt x="2119524" y="77719"/>
                </a:cubicBezTo>
                <a:cubicBezTo>
                  <a:pt x="2110749" y="79913"/>
                  <a:pt x="2102478" y="83815"/>
                  <a:pt x="2093781" y="86300"/>
                </a:cubicBezTo>
                <a:cubicBezTo>
                  <a:pt x="2082442" y="89540"/>
                  <a:pt x="2070797" y="91641"/>
                  <a:pt x="2059458" y="94881"/>
                </a:cubicBezTo>
                <a:cubicBezTo>
                  <a:pt x="2024406" y="104895"/>
                  <a:pt x="2035284" y="106810"/>
                  <a:pt x="1990811" y="112042"/>
                </a:cubicBezTo>
                <a:cubicBezTo>
                  <a:pt x="1924485" y="119845"/>
                  <a:pt x="1875104" y="119020"/>
                  <a:pt x="1810612" y="129203"/>
                </a:cubicBezTo>
                <a:cubicBezTo>
                  <a:pt x="1781800" y="133752"/>
                  <a:pt x="1752476" y="137140"/>
                  <a:pt x="1724803" y="146364"/>
                </a:cubicBezTo>
                <a:cubicBezTo>
                  <a:pt x="1662130" y="167254"/>
                  <a:pt x="1690868" y="159138"/>
                  <a:pt x="1638995" y="172105"/>
                </a:cubicBezTo>
                <a:cubicBezTo>
                  <a:pt x="1598201" y="199301"/>
                  <a:pt x="1623034" y="186007"/>
                  <a:pt x="1561767" y="206428"/>
                </a:cubicBezTo>
                <a:lnTo>
                  <a:pt x="1536024" y="215008"/>
                </a:lnTo>
                <a:cubicBezTo>
                  <a:pt x="1518862" y="226449"/>
                  <a:pt x="1504106" y="242808"/>
                  <a:pt x="1484539" y="249330"/>
                </a:cubicBezTo>
                <a:cubicBezTo>
                  <a:pt x="1383976" y="282849"/>
                  <a:pt x="1484379" y="252794"/>
                  <a:pt x="1372987" y="275072"/>
                </a:cubicBezTo>
                <a:cubicBezTo>
                  <a:pt x="1349859" y="279698"/>
                  <a:pt x="1327222" y="286513"/>
                  <a:pt x="1304340" y="292233"/>
                </a:cubicBezTo>
                <a:cubicBezTo>
                  <a:pt x="1261248" y="303006"/>
                  <a:pt x="1281200" y="297087"/>
                  <a:pt x="1244274" y="309394"/>
                </a:cubicBezTo>
                <a:cubicBezTo>
                  <a:pt x="1235693" y="315114"/>
                  <a:pt x="1227755" y="321943"/>
                  <a:pt x="1218531" y="326555"/>
                </a:cubicBezTo>
                <a:cubicBezTo>
                  <a:pt x="1204808" y="333416"/>
                  <a:pt x="1171304" y="340048"/>
                  <a:pt x="1158465" y="343716"/>
                </a:cubicBezTo>
                <a:cubicBezTo>
                  <a:pt x="1149768" y="346201"/>
                  <a:pt x="1140813" y="348252"/>
                  <a:pt x="1132723" y="352297"/>
                </a:cubicBezTo>
                <a:cubicBezTo>
                  <a:pt x="1123499" y="356909"/>
                  <a:pt x="1116404" y="365270"/>
                  <a:pt x="1106980" y="369458"/>
                </a:cubicBezTo>
                <a:cubicBezTo>
                  <a:pt x="1090449" y="376805"/>
                  <a:pt x="1055495" y="386619"/>
                  <a:pt x="1055495" y="386619"/>
                </a:cubicBezTo>
                <a:lnTo>
                  <a:pt x="1004009" y="420941"/>
                </a:lnTo>
                <a:cubicBezTo>
                  <a:pt x="995428" y="426661"/>
                  <a:pt x="987842" y="434272"/>
                  <a:pt x="978267" y="438102"/>
                </a:cubicBezTo>
                <a:cubicBezTo>
                  <a:pt x="963965" y="443822"/>
                  <a:pt x="948827" y="447783"/>
                  <a:pt x="935362" y="455263"/>
                </a:cubicBezTo>
                <a:cubicBezTo>
                  <a:pt x="922860" y="462208"/>
                  <a:pt x="912676" y="472693"/>
                  <a:pt x="901039" y="481005"/>
                </a:cubicBezTo>
                <a:cubicBezTo>
                  <a:pt x="821053" y="538136"/>
                  <a:pt x="926052" y="464249"/>
                  <a:pt x="849554" y="506747"/>
                </a:cubicBezTo>
                <a:cubicBezTo>
                  <a:pt x="761043" y="555918"/>
                  <a:pt x="830572" y="530235"/>
                  <a:pt x="772326" y="549649"/>
                </a:cubicBezTo>
                <a:cubicBezTo>
                  <a:pt x="766605" y="555370"/>
                  <a:pt x="761636" y="561957"/>
                  <a:pt x="755164" y="566811"/>
                </a:cubicBezTo>
                <a:cubicBezTo>
                  <a:pt x="738663" y="579186"/>
                  <a:pt x="703679" y="601133"/>
                  <a:pt x="703679" y="601133"/>
                </a:cubicBezTo>
                <a:cubicBezTo>
                  <a:pt x="686202" y="653561"/>
                  <a:pt x="694045" y="648123"/>
                  <a:pt x="660774" y="686938"/>
                </a:cubicBezTo>
                <a:cubicBezTo>
                  <a:pt x="652877" y="696151"/>
                  <a:pt x="642482" y="703101"/>
                  <a:pt x="635032" y="712680"/>
                </a:cubicBezTo>
                <a:cubicBezTo>
                  <a:pt x="622369" y="728960"/>
                  <a:pt x="613084" y="747663"/>
                  <a:pt x="600708" y="764163"/>
                </a:cubicBezTo>
                <a:cubicBezTo>
                  <a:pt x="592127" y="775604"/>
                  <a:pt x="583166" y="786769"/>
                  <a:pt x="574965" y="798485"/>
                </a:cubicBezTo>
                <a:cubicBezTo>
                  <a:pt x="529683" y="863170"/>
                  <a:pt x="557764" y="832846"/>
                  <a:pt x="523480" y="867130"/>
                </a:cubicBezTo>
                <a:cubicBezTo>
                  <a:pt x="517759" y="884291"/>
                  <a:pt x="514408" y="902433"/>
                  <a:pt x="506318" y="918613"/>
                </a:cubicBezTo>
                <a:cubicBezTo>
                  <a:pt x="500598" y="930054"/>
                  <a:pt x="493908" y="941059"/>
                  <a:pt x="489157" y="952935"/>
                </a:cubicBezTo>
                <a:cubicBezTo>
                  <a:pt x="458524" y="1029516"/>
                  <a:pt x="487850" y="980636"/>
                  <a:pt x="454833" y="1030160"/>
                </a:cubicBezTo>
                <a:cubicBezTo>
                  <a:pt x="436975" y="1101588"/>
                  <a:pt x="458719" y="1030970"/>
                  <a:pt x="429091" y="1090224"/>
                </a:cubicBezTo>
                <a:cubicBezTo>
                  <a:pt x="395649" y="1157107"/>
                  <a:pt x="467347" y="1059239"/>
                  <a:pt x="386186" y="1167449"/>
                </a:cubicBezTo>
                <a:cubicBezTo>
                  <a:pt x="369024" y="1190330"/>
                  <a:pt x="350567" y="1212295"/>
                  <a:pt x="334701" y="1236093"/>
                </a:cubicBezTo>
                <a:cubicBezTo>
                  <a:pt x="328980" y="1244674"/>
                  <a:pt x="324831" y="1254543"/>
                  <a:pt x="317539" y="1261835"/>
                </a:cubicBezTo>
                <a:cubicBezTo>
                  <a:pt x="310247" y="1269127"/>
                  <a:pt x="300377" y="1273276"/>
                  <a:pt x="291796" y="1278996"/>
                </a:cubicBezTo>
                <a:cubicBezTo>
                  <a:pt x="251357" y="1339654"/>
                  <a:pt x="302104" y="1264567"/>
                  <a:pt x="248892" y="1339059"/>
                </a:cubicBezTo>
                <a:cubicBezTo>
                  <a:pt x="242898" y="1347451"/>
                  <a:pt x="238582" y="1357093"/>
                  <a:pt x="231730" y="1364801"/>
                </a:cubicBezTo>
                <a:cubicBezTo>
                  <a:pt x="215606" y="1382940"/>
                  <a:pt x="193708" y="1396091"/>
                  <a:pt x="180245" y="1416284"/>
                </a:cubicBezTo>
                <a:cubicBezTo>
                  <a:pt x="147266" y="1465751"/>
                  <a:pt x="175816" y="1418035"/>
                  <a:pt x="154502" y="1467768"/>
                </a:cubicBezTo>
                <a:cubicBezTo>
                  <a:pt x="141437" y="1498254"/>
                  <a:pt x="137416" y="1501977"/>
                  <a:pt x="120179" y="1527831"/>
                </a:cubicBezTo>
                <a:cubicBezTo>
                  <a:pt x="100055" y="1588201"/>
                  <a:pt x="126247" y="1513674"/>
                  <a:pt x="94436" y="1587895"/>
                </a:cubicBezTo>
                <a:cubicBezTo>
                  <a:pt x="90873" y="1596208"/>
                  <a:pt x="88340" y="1604940"/>
                  <a:pt x="85855" y="1613637"/>
                </a:cubicBezTo>
                <a:cubicBezTo>
                  <a:pt x="82615" y="1624976"/>
                  <a:pt x="81919" y="1637120"/>
                  <a:pt x="77274" y="1647959"/>
                </a:cubicBezTo>
                <a:cubicBezTo>
                  <a:pt x="73212" y="1657438"/>
                  <a:pt x="64301" y="1664277"/>
                  <a:pt x="60113" y="1673701"/>
                </a:cubicBezTo>
                <a:cubicBezTo>
                  <a:pt x="52766" y="1690231"/>
                  <a:pt x="42951" y="1725184"/>
                  <a:pt x="42951" y="1725184"/>
                </a:cubicBezTo>
                <a:cubicBezTo>
                  <a:pt x="40091" y="1779527"/>
                  <a:pt x="38889" y="1833983"/>
                  <a:pt x="34370" y="1888214"/>
                </a:cubicBezTo>
                <a:cubicBezTo>
                  <a:pt x="33159" y="1902748"/>
                  <a:pt x="25789" y="1916533"/>
                  <a:pt x="25789" y="1931117"/>
                </a:cubicBezTo>
                <a:cubicBezTo>
                  <a:pt x="25789" y="1998619"/>
                  <a:pt x="40546" y="2002496"/>
                  <a:pt x="51532" y="2068406"/>
                </a:cubicBezTo>
                <a:lnTo>
                  <a:pt x="60113" y="2119889"/>
                </a:lnTo>
                <a:cubicBezTo>
                  <a:pt x="66561" y="2364901"/>
                  <a:pt x="77218" y="2386518"/>
                  <a:pt x="60113" y="2574658"/>
                </a:cubicBezTo>
                <a:cubicBezTo>
                  <a:pt x="58439" y="2593076"/>
                  <a:pt x="49031" y="2655332"/>
                  <a:pt x="42951" y="2677624"/>
                </a:cubicBezTo>
                <a:cubicBezTo>
                  <a:pt x="38191" y="2695076"/>
                  <a:pt x="31510" y="2711947"/>
                  <a:pt x="25789" y="2729108"/>
                </a:cubicBezTo>
                <a:lnTo>
                  <a:pt x="17208" y="2754849"/>
                </a:lnTo>
                <a:lnTo>
                  <a:pt x="8627" y="2780591"/>
                </a:lnTo>
                <a:cubicBezTo>
                  <a:pt x="-6121" y="2913336"/>
                  <a:pt x="892" y="2807769"/>
                  <a:pt x="8627" y="2977943"/>
                </a:cubicBezTo>
                <a:cubicBezTo>
                  <a:pt x="18835" y="3202514"/>
                  <a:pt x="2881" y="3160855"/>
                  <a:pt x="25789" y="3286843"/>
                </a:cubicBezTo>
                <a:cubicBezTo>
                  <a:pt x="28398" y="3301192"/>
                  <a:pt x="30179" y="3315777"/>
                  <a:pt x="34370" y="3329746"/>
                </a:cubicBezTo>
                <a:cubicBezTo>
                  <a:pt x="38796" y="3344499"/>
                  <a:pt x="46268" y="3358173"/>
                  <a:pt x="51532" y="3372648"/>
                </a:cubicBezTo>
                <a:cubicBezTo>
                  <a:pt x="57714" y="3389648"/>
                  <a:pt x="62973" y="3406971"/>
                  <a:pt x="68694" y="3424132"/>
                </a:cubicBezTo>
                <a:cubicBezTo>
                  <a:pt x="75494" y="3444531"/>
                  <a:pt x="82264" y="3462653"/>
                  <a:pt x="85855" y="3484196"/>
                </a:cubicBezTo>
                <a:cubicBezTo>
                  <a:pt x="89646" y="3506942"/>
                  <a:pt x="90645" y="3530094"/>
                  <a:pt x="94436" y="3552840"/>
                </a:cubicBezTo>
                <a:cubicBezTo>
                  <a:pt x="99231" y="3581611"/>
                  <a:pt x="105877" y="3610043"/>
                  <a:pt x="111598" y="3638645"/>
                </a:cubicBezTo>
                <a:cubicBezTo>
                  <a:pt x="117497" y="3668137"/>
                  <a:pt x="120681" y="3687594"/>
                  <a:pt x="128760" y="3715870"/>
                </a:cubicBezTo>
                <a:cubicBezTo>
                  <a:pt x="131245" y="3724567"/>
                  <a:pt x="134856" y="3732915"/>
                  <a:pt x="137341" y="3741612"/>
                </a:cubicBezTo>
                <a:cubicBezTo>
                  <a:pt x="140581" y="3752951"/>
                  <a:pt x="142532" y="3764639"/>
                  <a:pt x="145921" y="3775934"/>
                </a:cubicBezTo>
                <a:cubicBezTo>
                  <a:pt x="151119" y="3793260"/>
                  <a:pt x="159535" y="3809679"/>
                  <a:pt x="163083" y="3827417"/>
                </a:cubicBezTo>
                <a:cubicBezTo>
                  <a:pt x="165943" y="3841718"/>
                  <a:pt x="167473" y="3856351"/>
                  <a:pt x="171664" y="3870320"/>
                </a:cubicBezTo>
                <a:cubicBezTo>
                  <a:pt x="176090" y="3885073"/>
                  <a:pt x="184480" y="3898446"/>
                  <a:pt x="188826" y="3913223"/>
                </a:cubicBezTo>
                <a:cubicBezTo>
                  <a:pt x="198809" y="3947164"/>
                  <a:pt x="203382" y="3982626"/>
                  <a:pt x="214569" y="4016189"/>
                </a:cubicBezTo>
                <a:cubicBezTo>
                  <a:pt x="220289" y="4033350"/>
                  <a:pt x="221695" y="4052622"/>
                  <a:pt x="231730" y="4067673"/>
                </a:cubicBezTo>
                <a:cubicBezTo>
                  <a:pt x="237451" y="4076253"/>
                  <a:pt x="244280" y="4084190"/>
                  <a:pt x="248892" y="4093414"/>
                </a:cubicBezTo>
                <a:cubicBezTo>
                  <a:pt x="285683" y="4166992"/>
                  <a:pt x="246810" y="4106929"/>
                  <a:pt x="283216" y="4170639"/>
                </a:cubicBezTo>
                <a:cubicBezTo>
                  <a:pt x="288333" y="4179593"/>
                  <a:pt x="296189" y="4186957"/>
                  <a:pt x="300377" y="4196381"/>
                </a:cubicBezTo>
                <a:cubicBezTo>
                  <a:pt x="307724" y="4212911"/>
                  <a:pt x="317539" y="4247864"/>
                  <a:pt x="317539" y="4247864"/>
                </a:cubicBezTo>
                <a:cubicBezTo>
                  <a:pt x="338563" y="4395025"/>
                  <a:pt x="314731" y="4253795"/>
                  <a:pt x="334701" y="4333669"/>
                </a:cubicBezTo>
                <a:cubicBezTo>
                  <a:pt x="338238" y="4347818"/>
                  <a:pt x="338670" y="4362736"/>
                  <a:pt x="343282" y="4376572"/>
                </a:cubicBezTo>
                <a:cubicBezTo>
                  <a:pt x="347327" y="4388707"/>
                  <a:pt x="355248" y="4399205"/>
                  <a:pt x="360443" y="4410894"/>
                </a:cubicBezTo>
                <a:cubicBezTo>
                  <a:pt x="366699" y="4424969"/>
                  <a:pt x="370124" y="4440333"/>
                  <a:pt x="377605" y="4453797"/>
                </a:cubicBezTo>
                <a:cubicBezTo>
                  <a:pt x="397043" y="4488783"/>
                  <a:pt x="404424" y="4481690"/>
                  <a:pt x="420510" y="4513861"/>
                </a:cubicBezTo>
                <a:cubicBezTo>
                  <a:pt x="424555" y="4521951"/>
                  <a:pt x="424698" y="4531696"/>
                  <a:pt x="429091" y="4539603"/>
                </a:cubicBezTo>
                <a:cubicBezTo>
                  <a:pt x="439108" y="4557632"/>
                  <a:pt x="452482" y="4573596"/>
                  <a:pt x="463414" y="4591086"/>
                </a:cubicBezTo>
                <a:cubicBezTo>
                  <a:pt x="513898" y="4671857"/>
                  <a:pt x="490128" y="4638144"/>
                  <a:pt x="532061" y="4694052"/>
                </a:cubicBezTo>
                <a:cubicBezTo>
                  <a:pt x="541689" y="4722934"/>
                  <a:pt x="540837" y="4724425"/>
                  <a:pt x="557804" y="4754116"/>
                </a:cubicBezTo>
                <a:cubicBezTo>
                  <a:pt x="562921" y="4763070"/>
                  <a:pt x="569848" y="4770904"/>
                  <a:pt x="574965" y="4779858"/>
                </a:cubicBezTo>
                <a:cubicBezTo>
                  <a:pt x="590222" y="4806557"/>
                  <a:pt x="590286" y="4817120"/>
                  <a:pt x="609289" y="4839922"/>
                </a:cubicBezTo>
                <a:cubicBezTo>
                  <a:pt x="617058" y="4849244"/>
                  <a:pt x="627582" y="4856084"/>
                  <a:pt x="635032" y="4865663"/>
                </a:cubicBezTo>
                <a:cubicBezTo>
                  <a:pt x="647695" y="4881943"/>
                  <a:pt x="669355" y="4917146"/>
                  <a:pt x="669355" y="4917146"/>
                </a:cubicBezTo>
                <a:cubicBezTo>
                  <a:pt x="682280" y="4955919"/>
                  <a:pt x="704939" y="5025980"/>
                  <a:pt x="720840" y="5045855"/>
                </a:cubicBezTo>
                <a:cubicBezTo>
                  <a:pt x="732281" y="5060156"/>
                  <a:pt x="744175" y="5074106"/>
                  <a:pt x="755164" y="5088757"/>
                </a:cubicBezTo>
                <a:cubicBezTo>
                  <a:pt x="761352" y="5097007"/>
                  <a:pt x="764565" y="5107708"/>
                  <a:pt x="772326" y="5114499"/>
                </a:cubicBezTo>
                <a:cubicBezTo>
                  <a:pt x="808640" y="5146272"/>
                  <a:pt x="814198" y="5145617"/>
                  <a:pt x="849554" y="5157402"/>
                </a:cubicBezTo>
                <a:cubicBezTo>
                  <a:pt x="868746" y="5176593"/>
                  <a:pt x="901123" y="5212335"/>
                  <a:pt x="926782" y="5217466"/>
                </a:cubicBezTo>
                <a:cubicBezTo>
                  <a:pt x="960817" y="5224272"/>
                  <a:pt x="1007284" y="5232857"/>
                  <a:pt x="1038333" y="5243207"/>
                </a:cubicBezTo>
                <a:cubicBezTo>
                  <a:pt x="1046914" y="5246067"/>
                  <a:pt x="1055206" y="5250014"/>
                  <a:pt x="1064076" y="5251788"/>
                </a:cubicBezTo>
                <a:cubicBezTo>
                  <a:pt x="1083909" y="5255754"/>
                  <a:pt x="1104192" y="5257043"/>
                  <a:pt x="1124142" y="5260368"/>
                </a:cubicBezTo>
                <a:cubicBezTo>
                  <a:pt x="1138528" y="5262766"/>
                  <a:pt x="1152975" y="5265112"/>
                  <a:pt x="1167046" y="5268949"/>
                </a:cubicBezTo>
                <a:cubicBezTo>
                  <a:pt x="1184499" y="5273709"/>
                  <a:pt x="1200792" y="5282562"/>
                  <a:pt x="1218531" y="5286110"/>
                </a:cubicBezTo>
                <a:cubicBezTo>
                  <a:pt x="1252579" y="5292919"/>
                  <a:pt x="1360616" y="5306015"/>
                  <a:pt x="1407311" y="5311851"/>
                </a:cubicBezTo>
                <a:cubicBezTo>
                  <a:pt x="1427333" y="5317572"/>
                  <a:pt x="1447087" y="5324331"/>
                  <a:pt x="1467377" y="5329013"/>
                </a:cubicBezTo>
                <a:cubicBezTo>
                  <a:pt x="1484330" y="5332925"/>
                  <a:pt x="1502197" y="5332594"/>
                  <a:pt x="1518862" y="5337593"/>
                </a:cubicBezTo>
                <a:cubicBezTo>
                  <a:pt x="1531114" y="5341268"/>
                  <a:pt x="1541209" y="5350263"/>
                  <a:pt x="1553186" y="5354754"/>
                </a:cubicBezTo>
                <a:cubicBezTo>
                  <a:pt x="1564228" y="5358895"/>
                  <a:pt x="1576068" y="5360475"/>
                  <a:pt x="1587509" y="5363335"/>
                </a:cubicBezTo>
                <a:cubicBezTo>
                  <a:pt x="1596090" y="5371915"/>
                  <a:pt x="1603929" y="5381308"/>
                  <a:pt x="1613252" y="5389076"/>
                </a:cubicBezTo>
                <a:cubicBezTo>
                  <a:pt x="1621175" y="5395678"/>
                  <a:pt x="1630603" y="5400243"/>
                  <a:pt x="1638995" y="5406237"/>
                </a:cubicBezTo>
                <a:cubicBezTo>
                  <a:pt x="1650632" y="5414549"/>
                  <a:pt x="1661877" y="5423398"/>
                  <a:pt x="1673318" y="5431979"/>
                </a:cubicBezTo>
                <a:cubicBezTo>
                  <a:pt x="1761987" y="5429119"/>
                  <a:pt x="1850739" y="5428187"/>
                  <a:pt x="1939325" y="5423399"/>
                </a:cubicBezTo>
                <a:cubicBezTo>
                  <a:pt x="1956698" y="5422460"/>
                  <a:pt x="1973615" y="5417464"/>
                  <a:pt x="1990811" y="5414818"/>
                </a:cubicBezTo>
                <a:cubicBezTo>
                  <a:pt x="2010801" y="5411743"/>
                  <a:pt x="2030927" y="5409562"/>
                  <a:pt x="2050877" y="5406237"/>
                </a:cubicBezTo>
                <a:cubicBezTo>
                  <a:pt x="2065263" y="5403839"/>
                  <a:pt x="2079277" y="5399184"/>
                  <a:pt x="2093781" y="5397657"/>
                </a:cubicBezTo>
                <a:cubicBezTo>
                  <a:pt x="2133707" y="5393454"/>
                  <a:pt x="2173870" y="5391936"/>
                  <a:pt x="2213914" y="5389076"/>
                </a:cubicBezTo>
                <a:cubicBezTo>
                  <a:pt x="2268259" y="5391936"/>
                  <a:pt x="2322753" y="5392730"/>
                  <a:pt x="2376950" y="5397657"/>
                </a:cubicBezTo>
                <a:cubicBezTo>
                  <a:pt x="2385958" y="5398476"/>
                  <a:pt x="2394224" y="5403061"/>
                  <a:pt x="2402693" y="5406237"/>
                </a:cubicBezTo>
                <a:cubicBezTo>
                  <a:pt x="2417115" y="5411645"/>
                  <a:pt x="2431121" y="5418135"/>
                  <a:pt x="2445597" y="5423399"/>
                </a:cubicBezTo>
                <a:cubicBezTo>
                  <a:pt x="2512524" y="5447736"/>
                  <a:pt x="2492176" y="5440015"/>
                  <a:pt x="2574310" y="5449140"/>
                </a:cubicBezTo>
                <a:cubicBezTo>
                  <a:pt x="2662579" y="5471206"/>
                  <a:pt x="2619608" y="5462965"/>
                  <a:pt x="2703024" y="5474882"/>
                </a:cubicBezTo>
                <a:lnTo>
                  <a:pt x="2917546" y="5466301"/>
                </a:lnTo>
                <a:cubicBezTo>
                  <a:pt x="2949994" y="5464392"/>
                  <a:pt x="3010921" y="5456207"/>
                  <a:pt x="3046259" y="5449140"/>
                </a:cubicBezTo>
                <a:cubicBezTo>
                  <a:pt x="3057823" y="5446827"/>
                  <a:pt x="3068873" y="5441965"/>
                  <a:pt x="3080582" y="5440560"/>
                </a:cubicBezTo>
                <a:cubicBezTo>
                  <a:pt x="3228810" y="5422774"/>
                  <a:pt x="3278224" y="5422481"/>
                  <a:pt x="3423818" y="5414818"/>
                </a:cubicBezTo>
                <a:cubicBezTo>
                  <a:pt x="3438119" y="5411958"/>
                  <a:pt x="3452336" y="5408635"/>
                  <a:pt x="3466722" y="5406237"/>
                </a:cubicBezTo>
                <a:cubicBezTo>
                  <a:pt x="3511600" y="5398758"/>
                  <a:pt x="3568695" y="5392328"/>
                  <a:pt x="3612597" y="5389076"/>
                </a:cubicBezTo>
                <a:cubicBezTo>
                  <a:pt x="3661173" y="5385478"/>
                  <a:pt x="3709847" y="5383356"/>
                  <a:pt x="3758472" y="5380496"/>
                </a:cubicBezTo>
                <a:cubicBezTo>
                  <a:pt x="3781354" y="5377636"/>
                  <a:pt x="3804431" y="5376040"/>
                  <a:pt x="3827119" y="5371915"/>
                </a:cubicBezTo>
                <a:cubicBezTo>
                  <a:pt x="3836018" y="5370297"/>
                  <a:pt x="3845799" y="5368985"/>
                  <a:pt x="3852862" y="5363335"/>
                </a:cubicBezTo>
                <a:cubicBezTo>
                  <a:pt x="3860915" y="5356893"/>
                  <a:pt x="3862731" y="5344885"/>
                  <a:pt x="3870023" y="5337593"/>
                </a:cubicBezTo>
                <a:cubicBezTo>
                  <a:pt x="3877315" y="5330301"/>
                  <a:pt x="3887185" y="5326152"/>
                  <a:pt x="3895766" y="5320432"/>
                </a:cubicBezTo>
                <a:cubicBezTo>
                  <a:pt x="3912471" y="5270319"/>
                  <a:pt x="3891277" y="5316339"/>
                  <a:pt x="3930089" y="5277529"/>
                </a:cubicBezTo>
                <a:cubicBezTo>
                  <a:pt x="3968902" y="5238718"/>
                  <a:pt x="3922878" y="5259912"/>
                  <a:pt x="3972994" y="5243207"/>
                </a:cubicBezTo>
                <a:cubicBezTo>
                  <a:pt x="4048202" y="5168005"/>
                  <a:pt x="3952800" y="5260035"/>
                  <a:pt x="4024479" y="5200304"/>
                </a:cubicBezTo>
                <a:cubicBezTo>
                  <a:pt x="4049258" y="5179655"/>
                  <a:pt x="4050507" y="5174135"/>
                  <a:pt x="4067384" y="5148821"/>
                </a:cubicBezTo>
                <a:cubicBezTo>
                  <a:pt x="4091687" y="5075910"/>
                  <a:pt x="4057793" y="5164804"/>
                  <a:pt x="4093126" y="5105918"/>
                </a:cubicBezTo>
                <a:cubicBezTo>
                  <a:pt x="4097780" y="5098162"/>
                  <a:pt x="4099222" y="5088873"/>
                  <a:pt x="4101707" y="5080177"/>
                </a:cubicBezTo>
                <a:cubicBezTo>
                  <a:pt x="4104947" y="5068838"/>
                  <a:pt x="4107048" y="5057194"/>
                  <a:pt x="4110288" y="5045855"/>
                </a:cubicBezTo>
                <a:cubicBezTo>
                  <a:pt x="4112773" y="5037158"/>
                  <a:pt x="4118050" y="5029121"/>
                  <a:pt x="4118869" y="5020113"/>
                </a:cubicBezTo>
                <a:cubicBezTo>
                  <a:pt x="4120941" y="4997326"/>
                  <a:pt x="4118869" y="4974350"/>
                  <a:pt x="4118869" y="4951469"/>
                </a:cubicBezTo>
                <a:cubicBezTo>
                  <a:pt x="4113148" y="3301144"/>
                  <a:pt x="4107428" y="1650820"/>
                  <a:pt x="4110288" y="90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59088" y="1284171"/>
            <a:ext cx="4582190" cy="2971779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4633675" y="4255950"/>
            <a:ext cx="3967307" cy="1132632"/>
          </a:xfrm>
        </p:spPr>
        <p:txBody>
          <a:bodyPr/>
          <a:lstStyle>
            <a:lvl1pPr marL="342900" indent="-342900">
              <a:buFont typeface="Wingdings" charset="2"/>
              <a:buChar char=""/>
              <a:defRPr/>
            </a:lvl1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3578">
            <a:off x="-208010" y="2740322"/>
            <a:ext cx="4535891" cy="43544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>
          <a:xfrm>
            <a:off x="944454" y="6589430"/>
            <a:ext cx="2133600" cy="25259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6589430"/>
            <a:ext cx="2895600" cy="26782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>
          <a:xfrm>
            <a:off x="944454" y="6589430"/>
            <a:ext cx="2133600" cy="25259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6589430"/>
            <a:ext cx="2895600" cy="26782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944454" y="6589430"/>
            <a:ext cx="2133600" cy="25259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6589430"/>
            <a:ext cx="2895600" cy="26782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944454" y="6589430"/>
            <a:ext cx="2133600" cy="25259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6589430"/>
            <a:ext cx="2895600" cy="26782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>
            <a:off x="944454" y="6589430"/>
            <a:ext cx="2133600" cy="25259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6589430"/>
            <a:ext cx="2895600" cy="26782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44454" y="6589430"/>
            <a:ext cx="2133600" cy="25259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6589430"/>
            <a:ext cx="2895600" cy="26782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44454" y="6589430"/>
            <a:ext cx="2133600" cy="25259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6589430"/>
            <a:ext cx="2895600" cy="26782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>
          <a:xfrm>
            <a:off x="944454" y="6589430"/>
            <a:ext cx="2133600" cy="25259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6589430"/>
            <a:ext cx="2895600" cy="26782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51511" cy="201168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-7240" y="6160772"/>
            <a:ext cx="9168673" cy="729078"/>
            <a:chOff x="-17162" y="4032877"/>
            <a:chExt cx="9168673" cy="729078"/>
          </a:xfrm>
        </p:grpSpPr>
        <p:sp>
          <p:nvSpPr>
            <p:cNvPr id="5" name="Rectangle 4"/>
            <p:cNvSpPr/>
            <p:nvPr/>
          </p:nvSpPr>
          <p:spPr>
            <a:xfrm>
              <a:off x="1" y="4470216"/>
              <a:ext cx="9144000" cy="274577"/>
            </a:xfrm>
            <a:prstGeom prst="rect">
              <a:avLst/>
            </a:prstGeom>
            <a:solidFill>
              <a:srgbClr val="7AC14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Sanimax-75th-Anniversary-logo--white-ENG-Dec-2013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3937" y="4519550"/>
              <a:ext cx="824319" cy="17538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7511" y="4191294"/>
              <a:ext cx="9144000" cy="5556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1" y="4032877"/>
              <a:ext cx="9144000" cy="713707"/>
            </a:xfrm>
            <a:prstGeom prst="rect">
              <a:avLst/>
            </a:prstGeom>
          </p:spPr>
        </p:pic>
        <p:pic>
          <p:nvPicPr>
            <p:cNvPr id="9" name="Picture 8" descr="sanimax_horizontal_tag_white_FRN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981"/>
            <a:stretch/>
          </p:blipFill>
          <p:spPr>
            <a:xfrm>
              <a:off x="8950494" y="4508792"/>
              <a:ext cx="175616" cy="166160"/>
            </a:xfrm>
            <a:prstGeom prst="rect">
              <a:avLst/>
            </a:prstGeom>
          </p:spPr>
        </p:pic>
        <p:pic>
          <p:nvPicPr>
            <p:cNvPr id="10" name="Picture 9" descr="WeAreThe3R-EN-FR-ES.pn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" r="68349" b="-2"/>
            <a:stretch/>
          </p:blipFill>
          <p:spPr>
            <a:xfrm>
              <a:off x="8256165" y="4525126"/>
              <a:ext cx="657221" cy="132893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-17162" y="4177155"/>
              <a:ext cx="584800" cy="584800"/>
              <a:chOff x="719235" y="3907350"/>
              <a:chExt cx="2529381" cy="2529381"/>
            </a:xfrm>
          </p:grpSpPr>
          <p:sp>
            <p:nvSpPr>
              <p:cNvPr id="12" name="Oval 11"/>
              <p:cNvSpPr/>
              <p:nvPr userDrawn="1"/>
            </p:nvSpPr>
            <p:spPr>
              <a:xfrm>
                <a:off x="825950" y="3989936"/>
                <a:ext cx="2348976" cy="234250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783578">
                <a:off x="719235" y="3907350"/>
                <a:ext cx="2529381" cy="2529381"/>
              </a:xfrm>
              <a:prstGeom prst="rect">
                <a:avLst/>
              </a:prstGeom>
            </p:spPr>
          </p:pic>
        </p:grp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7">
            <a:lum contrast="40000"/>
          </a:blip>
          <a:stretch>
            <a:fillRect/>
          </a:stretch>
        </p:blipFill>
        <p:spPr>
          <a:xfrm rot="20783578">
            <a:off x="5120775" y="1170924"/>
            <a:ext cx="5319400" cy="5107277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idx="1"/>
          </p:nvPr>
        </p:nvSpPr>
        <p:spPr>
          <a:xfrm>
            <a:off x="550601" y="981118"/>
            <a:ext cx="8341148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4859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1711649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1711649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944454" y="6589430"/>
            <a:ext cx="2133600" cy="25259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6589430"/>
            <a:ext cx="2895600" cy="26782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545918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2473766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1545918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2473766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>
          <a:xfrm>
            <a:off x="944454" y="6589430"/>
            <a:ext cx="2133600" cy="25259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6589430"/>
            <a:ext cx="2895600" cy="26782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24637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3637232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>
          <a:xfrm>
            <a:off x="944454" y="6589430"/>
            <a:ext cx="2133600" cy="25259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6589430"/>
            <a:ext cx="2895600" cy="26782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1900971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613566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1900971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>
          <a:xfrm>
            <a:off x="944454" y="6589430"/>
            <a:ext cx="2133600" cy="25259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6589430"/>
            <a:ext cx="2895600" cy="26782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1711649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424244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1711649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3424244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>
          <a:xfrm>
            <a:off x="944454" y="6589430"/>
            <a:ext cx="2133600" cy="25259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6589430"/>
            <a:ext cx="2895600" cy="26782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9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6583423"/>
            <a:ext cx="9144000" cy="274577"/>
          </a:xfrm>
          <a:prstGeom prst="rect">
            <a:avLst/>
          </a:prstGeom>
          <a:solidFill>
            <a:srgbClr val="7A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8580"/>
            <a:ext cx="8229600" cy="737926"/>
          </a:xfrm>
          <a:prstGeom prst="rect">
            <a:avLst/>
          </a:prstGeom>
        </p:spPr>
        <p:txBody>
          <a:bodyPr vert="horz" lIns="91440" tIns="0" rIns="9144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601" y="1560238"/>
            <a:ext cx="8341148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pic>
        <p:nvPicPr>
          <p:cNvPr id="12" name="Picture 11" descr="Sanimax-75th-Anniversary-logo--white-ENG-Dec-2013.png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937" y="6632757"/>
            <a:ext cx="824319" cy="17538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7511" y="6304501"/>
            <a:ext cx="9144000" cy="555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" y="6146084"/>
            <a:ext cx="9144000" cy="713707"/>
          </a:xfrm>
          <a:prstGeom prst="rect">
            <a:avLst/>
          </a:prstGeom>
        </p:spPr>
      </p:pic>
      <p:pic>
        <p:nvPicPr>
          <p:cNvPr id="15" name="Picture 14" descr="sanimax_horizontal_tag_white_FRN.png"/>
          <p:cNvPicPr>
            <a:picLocks noChangeAspect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81"/>
          <a:stretch/>
        </p:blipFill>
        <p:spPr>
          <a:xfrm>
            <a:off x="8950494" y="6621999"/>
            <a:ext cx="175616" cy="166160"/>
          </a:xfrm>
          <a:prstGeom prst="rect">
            <a:avLst/>
          </a:prstGeom>
        </p:spPr>
      </p:pic>
      <p:pic>
        <p:nvPicPr>
          <p:cNvPr id="17" name="Picture 16" descr="WeAreThe3R-EN-FR-ES.png"/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68349" b="-2"/>
          <a:stretch/>
        </p:blipFill>
        <p:spPr>
          <a:xfrm>
            <a:off x="8256165" y="6638333"/>
            <a:ext cx="657221" cy="132893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-17162" y="6290362"/>
            <a:ext cx="584800" cy="584800"/>
            <a:chOff x="719235" y="3907350"/>
            <a:chExt cx="2529381" cy="2529381"/>
          </a:xfrm>
        </p:grpSpPr>
        <p:sp>
          <p:nvSpPr>
            <p:cNvPr id="9" name="Oval 8"/>
            <p:cNvSpPr/>
            <p:nvPr userDrawn="1"/>
          </p:nvSpPr>
          <p:spPr>
            <a:xfrm>
              <a:off x="825950" y="3989936"/>
              <a:ext cx="2348976" cy="2342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83578">
              <a:off x="719235" y="3907350"/>
              <a:ext cx="2529381" cy="2529381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4">
            <a:lum contrast="40000"/>
          </a:blip>
          <a:stretch>
            <a:fillRect/>
          </a:stretch>
        </p:blipFill>
        <p:spPr>
          <a:xfrm rot="20783578">
            <a:off x="5120775" y="1170924"/>
            <a:ext cx="5319400" cy="5107277"/>
          </a:xfrm>
          <a:prstGeom prst="rect">
            <a:avLst/>
          </a:prstGeom>
        </p:spPr>
      </p:pic>
      <p:sp>
        <p:nvSpPr>
          <p:cNvPr id="16" name="Slide Number Placeholder 4"/>
          <p:cNvSpPr txBox="1">
            <a:spLocks/>
          </p:cNvSpPr>
          <p:nvPr userDrawn="1"/>
        </p:nvSpPr>
        <p:spPr>
          <a:xfrm>
            <a:off x="521752" y="6620332"/>
            <a:ext cx="658963" cy="2307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D5A6153-21A6-C348-9587-0DFCA1941FDC}" type="slidenum">
              <a:rPr lang="en-US" sz="1000" smtClean="0">
                <a:solidFill>
                  <a:srgbClr val="003E7E"/>
                </a:solidFill>
              </a:rPr>
              <a:pPr algn="l"/>
              <a:t>‹#›</a:t>
            </a:fld>
            <a:endParaRPr lang="en-US" sz="1000" dirty="0">
              <a:solidFill>
                <a:srgbClr val="003E7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912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  <p:sldLayoutId id="2147483911" r:id="rId1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charset="2"/>
        <a:buChar char="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1" dirty="0">
                <a:solidFill>
                  <a:schemeClr val="accent1"/>
                </a:solidFill>
                <a:latin typeface="Book Antiqua" panose="02040602050305030304" pitchFamily="18" charset="0"/>
              </a:rPr>
              <a:t>Zendesk Upgrade </a:t>
            </a:r>
            <a:br>
              <a:rPr lang="en-US" sz="6000" b="1" dirty="0">
                <a:solidFill>
                  <a:schemeClr val="accent1"/>
                </a:solidFill>
                <a:latin typeface="Book Antiqua" panose="02040602050305030304" pitchFamily="18" charset="0"/>
              </a:rPr>
            </a:b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FG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Training Guide</a:t>
            </a:r>
            <a:endParaRPr lang="en-US" b="1" dirty="0">
              <a:solidFill>
                <a:schemeClr val="accent1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June 2018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6051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800" dirty="0" smtClean="0">
                <a:latin typeface="Book Antiqua" panose="02040602050305030304" pitchFamily="18" charset="0"/>
              </a:rPr>
              <a:t>Other Related Processes</a:t>
            </a:r>
            <a:endParaRPr lang="en-CA" sz="4800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601" y="1092200"/>
            <a:ext cx="8341148" cy="4910667"/>
          </a:xfrm>
        </p:spPr>
        <p:txBody>
          <a:bodyPr>
            <a:normAutofit/>
          </a:bodyPr>
          <a:lstStyle/>
          <a:p>
            <a:r>
              <a:rPr lang="en-CA" sz="2800" dirty="0" smtClean="0">
                <a:latin typeface="Book Antiqua" panose="02040602050305030304" pitchFamily="18" charset="0"/>
              </a:rPr>
              <a:t>Customer Complaint</a:t>
            </a:r>
          </a:p>
          <a:p>
            <a:r>
              <a:rPr lang="en-CA" sz="2800" dirty="0">
                <a:latin typeface="Book Antiqua" panose="02040602050305030304" pitchFamily="18" charset="0"/>
              </a:rPr>
              <a:t>CSD (customer service dispatch </a:t>
            </a:r>
            <a:r>
              <a:rPr lang="en-CA" sz="2800" dirty="0" smtClean="0">
                <a:latin typeface="Book Antiqua" panose="02040602050305030304" pitchFamily="18" charset="0"/>
              </a:rPr>
              <a:t>)</a:t>
            </a:r>
          </a:p>
          <a:p>
            <a:r>
              <a:rPr lang="en-CA" sz="28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Create new Finished Good </a:t>
            </a:r>
            <a:r>
              <a:rPr lang="en-CA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customer</a:t>
            </a:r>
            <a:endParaRPr lang="en-CA" sz="28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en-CA" sz="2800" dirty="0" smtClean="0">
                <a:latin typeface="Book Antiqua" panose="02040602050305030304" pitchFamily="18" charset="0"/>
              </a:rPr>
              <a:t>Inbox Customer Service</a:t>
            </a:r>
          </a:p>
          <a:p>
            <a:r>
              <a:rPr lang="en-CA" sz="2800" dirty="0" smtClean="0">
                <a:latin typeface="Book Antiqua" panose="02040602050305030304" pitchFamily="18" charset="0"/>
              </a:rPr>
              <a:t>Inbox Revenue Assurance (</a:t>
            </a:r>
            <a:r>
              <a:rPr lang="en-CA" sz="2800" dirty="0" err="1" smtClean="0">
                <a:latin typeface="Book Antiqua" panose="02040602050305030304" pitchFamily="18" charset="0"/>
              </a:rPr>
              <a:t>pfs</a:t>
            </a:r>
            <a:r>
              <a:rPr lang="en-CA" sz="2800" dirty="0" smtClean="0">
                <a:latin typeface="Book Antiqua" panose="02040602050305030304" pitchFamily="18" charset="0"/>
              </a:rPr>
              <a:t>)</a:t>
            </a:r>
          </a:p>
          <a:p>
            <a:r>
              <a:rPr lang="en-CA" sz="2800" dirty="0" smtClean="0">
                <a:latin typeface="Book Antiqua" panose="02040602050305030304" pitchFamily="18" charset="0"/>
              </a:rPr>
              <a:t>Onboarding</a:t>
            </a:r>
          </a:p>
          <a:p>
            <a:r>
              <a:rPr lang="en-CA" sz="2800" dirty="0" smtClean="0">
                <a:latin typeface="Book Antiqua" panose="02040602050305030304" pitchFamily="18" charset="0"/>
              </a:rPr>
              <a:t>Returned Mail</a:t>
            </a:r>
          </a:p>
        </p:txBody>
      </p:sp>
    </p:spTree>
    <p:extLst>
      <p:ext uri="{BB962C8B-B14F-4D97-AF65-F5344CB8AC3E}">
        <p14:creationId xmlns:p14="http://schemas.microsoft.com/office/powerpoint/2010/main" val="94655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5400" dirty="0" smtClean="0">
                <a:latin typeface="Book Antiqua" panose="02040602050305030304" pitchFamily="18" charset="0"/>
              </a:rPr>
              <a:t>Case scenarios :</a:t>
            </a:r>
            <a:endParaRPr lang="en-CA" sz="5400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601" y="1083734"/>
            <a:ext cx="8341148" cy="50292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dirty="0" smtClean="0">
                <a:latin typeface="Book Antiqua" panose="02040602050305030304" pitchFamily="18" charset="0"/>
              </a:rPr>
              <a:t>Customer calls to have a new billing account created, what happens next?</a:t>
            </a:r>
          </a:p>
          <a:p>
            <a:pPr marL="800100" lvl="1" indent="-457200">
              <a:buFont typeface="Wingdings" panose="05000000000000000000" pitchFamily="2" charset="2"/>
              <a:buChar char="q"/>
            </a:pPr>
            <a:r>
              <a:rPr lang="en-CA" dirty="0" smtClean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CSR  creates the prospect and opens a Zendesk ticket : Request type - </a:t>
            </a:r>
            <a:r>
              <a:rPr lang="en-CA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</a:t>
            </a:r>
            <a:r>
              <a:rPr lang="en-CA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ew FG customer </a:t>
            </a:r>
            <a:r>
              <a:rPr lang="en-CA" dirty="0" smtClean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and links the account to existing account if necessary</a:t>
            </a:r>
            <a:endParaRPr lang="en-CA" dirty="0" smtClean="0">
              <a:solidFill>
                <a:schemeClr val="bg2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dirty="0" smtClean="0">
                <a:latin typeface="Book Antiqua" panose="02040602050305030304" pitchFamily="18" charset="0"/>
              </a:rPr>
              <a:t>What is the process at </a:t>
            </a:r>
            <a:r>
              <a:rPr lang="en-CA" dirty="0" err="1" smtClean="0">
                <a:latin typeface="Book Antiqua" panose="02040602050305030304" pitchFamily="18" charset="0"/>
              </a:rPr>
              <a:t>Sanimax</a:t>
            </a:r>
            <a:r>
              <a:rPr lang="en-CA" dirty="0" smtClean="0">
                <a:latin typeface="Book Antiqua" panose="02040602050305030304" pitchFamily="18" charset="0"/>
              </a:rPr>
              <a:t>  for a new finished goods customer</a:t>
            </a:r>
            <a:r>
              <a:rPr lang="en-CA" dirty="0" smtClean="0"/>
              <a:t>?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CA" dirty="0" smtClean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CSR creates the prospect , opens a Zendesk ticket :request type         </a:t>
            </a:r>
            <a:r>
              <a:rPr lang="en-CA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</a:t>
            </a:r>
            <a:r>
              <a:rPr lang="en-CA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ew FG customer</a:t>
            </a:r>
            <a:endParaRPr lang="en-CA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dirty="0" smtClean="0">
                <a:latin typeface="Book Antiqua" panose="02040602050305030304" pitchFamily="18" charset="0"/>
              </a:rPr>
              <a:t>Existing customer wants to have his address changed? </a:t>
            </a:r>
            <a:r>
              <a:rPr lang="en-CA" dirty="0" smtClean="0">
                <a:latin typeface="Book Antiqua" panose="02040602050305030304" pitchFamily="18" charset="0"/>
              </a:rPr>
              <a:t>How do you proceed to make these changes ?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CA" dirty="0" smtClean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CSR </a:t>
            </a:r>
            <a:r>
              <a:rPr lang="en-CA" dirty="0" smtClean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opens ticket : Request type : </a:t>
            </a:r>
            <a:r>
              <a:rPr lang="en-CA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Account Changes </a:t>
            </a:r>
            <a:endParaRPr lang="en-CA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endParaRPr lang="en-CA" dirty="0" smtClean="0"/>
          </a:p>
          <a:p>
            <a:pPr marL="457200" indent="-457200">
              <a:buFont typeface="+mj-lt"/>
              <a:buAutoNum type="arabicPeriod"/>
            </a:pPr>
            <a:endParaRPr lang="en-CA" dirty="0"/>
          </a:p>
          <a:p>
            <a:pPr marL="457200" indent="-457200">
              <a:buFont typeface="+mj-lt"/>
              <a:buAutoNum type="arabicPeriod"/>
            </a:pPr>
            <a:endParaRPr lang="en-CA" dirty="0" smtClean="0"/>
          </a:p>
          <a:p>
            <a:pPr marL="457200" indent="-457200">
              <a:buFont typeface="+mj-lt"/>
              <a:buAutoNum type="arabicPeriod"/>
            </a:pPr>
            <a:endParaRPr lang="en-CA" dirty="0"/>
          </a:p>
          <a:p>
            <a:pPr marL="457200" indent="-457200">
              <a:buFont typeface="+mj-lt"/>
              <a:buAutoNum type="arabicPeriod"/>
            </a:pPr>
            <a:endParaRPr lang="en-CA" dirty="0" smtClean="0"/>
          </a:p>
          <a:p>
            <a:pPr marL="457200" indent="-457200">
              <a:buFont typeface="+mj-lt"/>
              <a:buAutoNum type="arabicPeriod"/>
            </a:pPr>
            <a:endParaRPr lang="en-CA" dirty="0"/>
          </a:p>
          <a:p>
            <a:pPr marL="457200" indent="-457200">
              <a:buFont typeface="+mj-lt"/>
              <a:buAutoNum type="arabicPeriod"/>
            </a:pPr>
            <a:endParaRPr lang="en-CA" dirty="0" smtClean="0"/>
          </a:p>
          <a:p>
            <a:pPr marL="457200" indent="-457200">
              <a:buFont typeface="+mj-lt"/>
              <a:buAutoNum type="arabicPeriod"/>
            </a:pPr>
            <a:endParaRPr lang="en-CA" dirty="0"/>
          </a:p>
          <a:p>
            <a:pPr marL="457200" indent="-457200">
              <a:buFont typeface="+mj-lt"/>
              <a:buAutoNum type="arabicPeriod"/>
            </a:pPr>
            <a:endParaRPr lang="en-CA" dirty="0" smtClean="0"/>
          </a:p>
          <a:p>
            <a:pPr marL="457200" indent="-457200">
              <a:buFont typeface="+mj-lt"/>
              <a:buAutoNum type="arabicPeriod"/>
            </a:pPr>
            <a:endParaRPr lang="en-CA" dirty="0"/>
          </a:p>
          <a:p>
            <a:pPr marL="457200" indent="-457200">
              <a:buFont typeface="+mj-lt"/>
              <a:buAutoNum type="arabicPeriod"/>
            </a:pPr>
            <a:endParaRPr lang="en-CA" dirty="0" smtClean="0"/>
          </a:p>
          <a:p>
            <a:pPr marL="457200" indent="-457200">
              <a:buFont typeface="+mj-lt"/>
              <a:buAutoNum type="arabicPeriod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9599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4800" dirty="0" smtClean="0">
                <a:latin typeface="Book Antiqua" panose="02040602050305030304" pitchFamily="18" charset="0"/>
                <a:cs typeface="Arial" pitchFamily="34" charset="0"/>
              </a:rPr>
              <a:t>Application Overview</a:t>
            </a:r>
            <a:br>
              <a:rPr lang="en-CA" sz="4800" dirty="0" smtClean="0">
                <a:latin typeface="Book Antiqua" panose="02040602050305030304" pitchFamily="18" charset="0"/>
                <a:cs typeface="Arial" pitchFamily="34" charset="0"/>
              </a:rPr>
            </a:br>
            <a:r>
              <a:rPr lang="en-CA" dirty="0" smtClean="0">
                <a:latin typeface="Book Antiqua" panose="02040602050305030304" pitchFamily="18" charset="0"/>
                <a:cs typeface="Arial" pitchFamily="34" charset="0"/>
              </a:rPr>
              <a:t/>
            </a:r>
            <a:br>
              <a:rPr lang="en-CA" dirty="0" smtClean="0">
                <a:latin typeface="Book Antiqua" panose="02040602050305030304" pitchFamily="18" charset="0"/>
                <a:cs typeface="Arial" pitchFamily="34" charset="0"/>
              </a:rPr>
            </a:br>
            <a:endParaRPr lang="en-CA" dirty="0">
              <a:latin typeface="Book Antiqua" panose="02040602050305030304" pitchFamily="18" charset="0"/>
              <a:cs typeface="Arial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633675" y="3212976"/>
            <a:ext cx="3967307" cy="108012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CA" sz="4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itchFamily="34" charset="0"/>
              </a:rPr>
              <a:t>Z</a:t>
            </a:r>
            <a:r>
              <a:rPr lang="en-CA" sz="4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itchFamily="34" charset="0"/>
              </a:rPr>
              <a:t>endesk</a:t>
            </a:r>
            <a:endParaRPr lang="en-CA" sz="4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55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601" y="-8580"/>
            <a:ext cx="8229600" cy="737926"/>
          </a:xfrm>
        </p:spPr>
        <p:txBody>
          <a:bodyPr/>
          <a:lstStyle/>
          <a:p>
            <a:r>
              <a:rPr lang="en-CA" sz="5400" dirty="0" smtClean="0">
                <a:latin typeface="Book Antiqua" panose="02040602050305030304" pitchFamily="18" charset="0"/>
              </a:rPr>
              <a:t>What is changing </a:t>
            </a:r>
            <a:endParaRPr lang="en-CA" sz="5400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601" y="1185334"/>
            <a:ext cx="8341148" cy="452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500" b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What </a:t>
            </a:r>
            <a:r>
              <a:rPr lang="en-CA" sz="3500" b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are the changes </a:t>
            </a:r>
            <a:r>
              <a:rPr lang="en-CA" sz="3500" b="1" u="sng" dirty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:</a:t>
            </a:r>
          </a:p>
          <a:p>
            <a:r>
              <a:rPr lang="en-CA" dirty="0">
                <a:latin typeface="Book Antiqua" panose="02040602050305030304" pitchFamily="18" charset="0"/>
              </a:rPr>
              <a:t>Will no longer be using the left side of your </a:t>
            </a:r>
            <a:r>
              <a:rPr lang="en-CA" dirty="0" smtClean="0">
                <a:latin typeface="Book Antiqua" panose="02040602050305030304" pitchFamily="18" charset="0"/>
              </a:rPr>
              <a:t>screen  </a:t>
            </a:r>
            <a:r>
              <a:rPr lang="en-CA" dirty="0">
                <a:latin typeface="Book Antiqua" panose="02040602050305030304" pitchFamily="18" charset="0"/>
              </a:rPr>
              <a:t>but using  the </a:t>
            </a:r>
            <a:r>
              <a:rPr lang="en-CA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bottom center  </a:t>
            </a:r>
            <a:r>
              <a:rPr lang="en-CA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of your screen </a:t>
            </a:r>
            <a:r>
              <a:rPr lang="en-CA" dirty="0">
                <a:latin typeface="Book Antiqua" panose="02040602050305030304" pitchFamily="18" charset="0"/>
              </a:rPr>
              <a:t>, where you have the </a:t>
            </a:r>
            <a:r>
              <a:rPr lang="en-CA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macro</a:t>
            </a:r>
          </a:p>
          <a:p>
            <a:r>
              <a:rPr lang="en-CA" dirty="0">
                <a:latin typeface="Book Antiqua" panose="02040602050305030304" pitchFamily="18" charset="0"/>
              </a:rPr>
              <a:t>The macros available to you are based on your role within the process which means </a:t>
            </a:r>
          </a:p>
          <a:p>
            <a:pPr lvl="1"/>
            <a:r>
              <a:rPr lang="en-CA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You will only see the macros that are available for your </a:t>
            </a:r>
            <a:r>
              <a:rPr lang="en-CA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role</a:t>
            </a:r>
          </a:p>
          <a:p>
            <a:r>
              <a:rPr lang="en-CA" dirty="0" smtClean="0">
                <a:latin typeface="Book Antiqua" panose="02040602050305030304" pitchFamily="18" charset="0"/>
              </a:rPr>
              <a:t>If </a:t>
            </a:r>
            <a:r>
              <a:rPr lang="en-CA" dirty="0">
                <a:latin typeface="Book Antiqua" panose="02040602050305030304" pitchFamily="18" charset="0"/>
              </a:rPr>
              <a:t>you make a mistake , you can easily correct it but removing the macro &amp; applying the correct one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4556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Application </a:t>
            </a:r>
            <a:endParaRPr lang="en-C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5" y="-8580"/>
            <a:ext cx="9076265" cy="647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own Arrow 1"/>
          <p:cNvSpPr/>
          <p:nvPr/>
        </p:nvSpPr>
        <p:spPr>
          <a:xfrm>
            <a:off x="5105401" y="-82716"/>
            <a:ext cx="474133" cy="6231467"/>
          </a:xfrm>
          <a:prstGeom prst="downArrow">
            <a:avLst/>
          </a:prstGeom>
          <a:gradFill>
            <a:gsLst>
              <a:gs pos="46000">
                <a:schemeClr val="bg2">
                  <a:lumMod val="96000"/>
                </a:schemeClr>
              </a:gs>
              <a:gs pos="40000">
                <a:schemeClr val="accent1">
                  <a:tint val="70000"/>
                  <a:shade val="100000"/>
                  <a:alpha val="100000"/>
                  <a:satMod val="150000"/>
                </a:schemeClr>
              </a:gs>
              <a:gs pos="100000">
                <a:schemeClr val="accent1">
                  <a:shade val="90000"/>
                  <a:satMod val="11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5926666" y="5256199"/>
            <a:ext cx="286173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where </a:t>
            </a:r>
            <a:r>
              <a:rPr lang="en-CA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en-CA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start pick the right macro</a:t>
            </a:r>
            <a:endParaRPr lang="en-CA" sz="2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766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876" y="78815"/>
            <a:ext cx="7829084" cy="6564741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3784600" y="5808133"/>
            <a:ext cx="4826000" cy="104986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Pick your request type</a:t>
            </a:r>
            <a:endParaRPr lang="en-CA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39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4000" y="-8580"/>
            <a:ext cx="8966200" cy="6824134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3276600" y="795867"/>
            <a:ext cx="5334000" cy="1075265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Pick this macro to create ticket</a:t>
            </a:r>
            <a:endParaRPr lang="en-CA" b="1" dirty="0">
              <a:solidFill>
                <a:schemeClr val="bg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89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43758" y="1374247"/>
            <a:ext cx="5922003" cy="3267075"/>
          </a:xfrm>
          <a:prstGeom prst="rect">
            <a:avLst/>
          </a:prstGeom>
        </p:spPr>
      </p:pic>
      <p:pic>
        <p:nvPicPr>
          <p:cNvPr id="5" name="Content Placeholder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6887" y="159489"/>
            <a:ext cx="8993342" cy="6298476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3081867" y="1913467"/>
            <a:ext cx="5842895" cy="6350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It will show you </a:t>
            </a:r>
            <a:r>
              <a:rPr lang="en-CA" b="1" dirty="0" smtClean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where the ticket will go to</a:t>
            </a:r>
            <a:endParaRPr lang="en-CA" b="1" dirty="0">
              <a:solidFill>
                <a:schemeClr val="bg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399" y="2847062"/>
            <a:ext cx="41063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In this section “description” you indicate what you would usually write , please indicate the prospect account number on the left hand side and then submit the ticket</a:t>
            </a:r>
            <a:endParaRPr lang="en-CA" b="1" dirty="0">
              <a:solidFill>
                <a:schemeClr val="bg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2311399" y="5659678"/>
            <a:ext cx="6748830" cy="806365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You need to write the account number</a:t>
            </a:r>
            <a:endParaRPr lang="en-CA" b="1" dirty="0">
              <a:solidFill>
                <a:schemeClr val="bg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5996300"/>
            <a:ext cx="1811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987456</a:t>
            </a:r>
            <a:endParaRPr lang="en-CA" sz="24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14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b="1" dirty="0" smtClean="0"/>
              <a:t>Important Notes</a:t>
            </a:r>
            <a:endParaRPr lang="en-CA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467" y="1185333"/>
            <a:ext cx="8629282" cy="5113867"/>
          </a:xfrm>
        </p:spPr>
        <p:txBody>
          <a:bodyPr>
            <a:normAutofit/>
          </a:bodyPr>
          <a:lstStyle/>
          <a:p>
            <a:r>
              <a:rPr lang="en-CA" sz="3600" dirty="0" smtClean="0"/>
              <a:t>Always use macros, </a:t>
            </a:r>
            <a:r>
              <a:rPr lang="en-CA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bottom of your </a:t>
            </a:r>
            <a:r>
              <a:rPr lang="en-CA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screen</a:t>
            </a:r>
            <a:endParaRPr lang="en-CA" sz="36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CA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 hand side </a:t>
            </a:r>
            <a:r>
              <a:rPr lang="en-CA" sz="3600" dirty="0" smtClean="0"/>
              <a:t>of your screen is there just to add the </a:t>
            </a:r>
            <a:r>
              <a:rPr lang="en-CA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customer </a:t>
            </a:r>
            <a:r>
              <a:rPr lang="en-CA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number, nothing else</a:t>
            </a:r>
          </a:p>
          <a:p>
            <a:r>
              <a:rPr lang="en-CA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Push </a:t>
            </a:r>
            <a:r>
              <a:rPr lang="en-CA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backs – </a:t>
            </a:r>
            <a:r>
              <a:rPr lang="en-CA" sz="3600" dirty="0" smtClean="0"/>
              <a:t>the existing procedure </a:t>
            </a:r>
            <a:r>
              <a:rPr lang="en-C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not change. </a:t>
            </a:r>
            <a:r>
              <a:rPr lang="en-CA" sz="3600" dirty="0" smtClean="0"/>
              <a:t>You still need to add an assignee </a:t>
            </a:r>
          </a:p>
          <a:p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303509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742267" y="1284171"/>
            <a:ext cx="5199011" cy="2971779"/>
          </a:xfrm>
        </p:spPr>
        <p:txBody>
          <a:bodyPr/>
          <a:lstStyle/>
          <a:p>
            <a:r>
              <a:rPr lang="en-CA" sz="5400" b="1" dirty="0" smtClean="0">
                <a:solidFill>
                  <a:srgbClr val="00B050"/>
                </a:solidFill>
                <a:latin typeface="Book Antiqua" panose="02040602050305030304" pitchFamily="18" charset="0"/>
                <a:cs typeface="Arial" pitchFamily="34" charset="0"/>
              </a:rPr>
              <a:t>Zendesk GUIDE</a:t>
            </a:r>
            <a:r>
              <a:rPr lang="en-CA" sz="5400" dirty="0" smtClean="0">
                <a:latin typeface="Book Antiqua" panose="02040602050305030304" pitchFamily="18" charset="0"/>
                <a:cs typeface="Arial" pitchFamily="34" charset="0"/>
              </a:rPr>
              <a:t/>
            </a:r>
            <a:br>
              <a:rPr lang="en-CA" sz="5400" dirty="0" smtClean="0">
                <a:latin typeface="Book Antiqua" panose="02040602050305030304" pitchFamily="18" charset="0"/>
                <a:cs typeface="Arial" pitchFamily="34" charset="0"/>
              </a:rPr>
            </a:br>
            <a:r>
              <a:rPr lang="en-CA" sz="4800" dirty="0">
                <a:latin typeface="Arial" pitchFamily="34" charset="0"/>
                <a:cs typeface="Arial" pitchFamily="34" charset="0"/>
              </a:rPr>
              <a:t/>
            </a:r>
            <a:br>
              <a:rPr lang="en-CA" sz="4800" dirty="0">
                <a:latin typeface="Arial" pitchFamily="34" charset="0"/>
                <a:cs typeface="Arial" pitchFamily="34" charset="0"/>
              </a:rPr>
            </a:br>
            <a:endParaRPr lang="en-CA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633675" y="3212975"/>
            <a:ext cx="3967307" cy="207869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CA" sz="4000" dirty="0" smtClean="0">
              <a:solidFill>
                <a:srgbClr val="002060"/>
              </a:solidFill>
              <a:latin typeface="Book Antiqua" panose="02040602050305030304" pitchFamily="18" charset="0"/>
              <a:cs typeface="Arial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CA" sz="4000" dirty="0" smtClean="0">
                <a:solidFill>
                  <a:srgbClr val="002060"/>
                </a:solidFill>
                <a:latin typeface="Book Antiqua" panose="02040602050305030304" pitchFamily="18" charset="0"/>
                <a:cs typeface="Arial" pitchFamily="34" charset="0"/>
              </a:rPr>
              <a:t>Help </a:t>
            </a:r>
            <a:r>
              <a:rPr lang="en-CA" sz="4000" dirty="0" smtClean="0">
                <a:solidFill>
                  <a:srgbClr val="002060"/>
                </a:solidFill>
                <a:latin typeface="Book Antiqua" panose="02040602050305030304" pitchFamily="18" charset="0"/>
                <a:cs typeface="Arial" pitchFamily="34" charset="0"/>
              </a:rPr>
              <a:t>Center</a:t>
            </a:r>
            <a:endParaRPr lang="en-CA" sz="4000" dirty="0">
              <a:solidFill>
                <a:srgbClr val="002060"/>
              </a:solidFill>
              <a:latin typeface="Book Antiqua" panose="0204060205030503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26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800" dirty="0" smtClean="0">
                <a:latin typeface="Book Antiqua" panose="02040602050305030304" pitchFamily="18" charset="0"/>
              </a:rPr>
              <a:t>Agenda</a:t>
            </a:r>
            <a:endParaRPr lang="en-CA" sz="4800" dirty="0">
              <a:latin typeface="Book Antiqua" panose="0204060205030503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sz="4200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Objective</a:t>
            </a:r>
            <a:endParaRPr lang="en-CA" sz="4200" dirty="0">
              <a:solidFill>
                <a:schemeClr val="bg2">
                  <a:lumMod val="25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en-CA" sz="4200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Why the </a:t>
            </a:r>
            <a:r>
              <a:rPr lang="en-CA" sz="4200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upgrade</a:t>
            </a:r>
          </a:p>
          <a:p>
            <a:r>
              <a:rPr lang="en-CA" sz="4200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Application </a:t>
            </a:r>
            <a:r>
              <a:rPr lang="en-CA" sz="4200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overview</a:t>
            </a:r>
          </a:p>
          <a:p>
            <a:pPr marL="349250" lvl="1" indent="0">
              <a:buNone/>
            </a:pPr>
            <a:r>
              <a:rPr lang="en-CA" sz="4200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   With Macros</a:t>
            </a:r>
          </a:p>
          <a:p>
            <a:r>
              <a:rPr lang="en-CA" sz="4200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Guide : Help Center</a:t>
            </a:r>
          </a:p>
          <a:p>
            <a:pPr marL="349250" lvl="1" indent="0">
              <a:buNone/>
            </a:pPr>
            <a:endParaRPr lang="en-CA" sz="123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2361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267" y="-228600"/>
            <a:ext cx="9203267" cy="6635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1" y="133061"/>
            <a:ext cx="7374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When you click on this icon , you will get then screen below</a:t>
            </a:r>
            <a:endParaRPr lang="en-CA" sz="2000" b="1" dirty="0">
              <a:solidFill>
                <a:schemeClr val="bg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466" y="613387"/>
            <a:ext cx="2912533" cy="74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own Arrow 7"/>
          <p:cNvSpPr/>
          <p:nvPr/>
        </p:nvSpPr>
        <p:spPr>
          <a:xfrm>
            <a:off x="7771214" y="-156088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ight Arrow 8"/>
          <p:cNvSpPr/>
          <p:nvPr/>
        </p:nvSpPr>
        <p:spPr>
          <a:xfrm>
            <a:off x="7281333" y="233088"/>
            <a:ext cx="575734" cy="20005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88402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800" dirty="0" smtClean="0">
                <a:latin typeface="Book Antiqua" panose="02040602050305030304" pitchFamily="18" charset="0"/>
              </a:rPr>
              <a:t>Objectives</a:t>
            </a:r>
            <a:endParaRPr lang="en-CA" sz="4800" dirty="0">
              <a:latin typeface="Book Antiqua" panose="0204060205030503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2880" y="1091184"/>
            <a:ext cx="8881872" cy="3938016"/>
          </a:xfrm>
        </p:spPr>
        <p:txBody>
          <a:bodyPr>
            <a:noAutofit/>
          </a:bodyPr>
          <a:lstStyle/>
          <a:p>
            <a:r>
              <a:rPr lang="en-CA" sz="3600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Understanding of our existing processes</a:t>
            </a:r>
          </a:p>
          <a:p>
            <a:r>
              <a:rPr lang="en-CA" sz="3600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Understanding of how the application works based on our processes</a:t>
            </a:r>
          </a:p>
          <a:p>
            <a:r>
              <a:rPr lang="en-CA" sz="3600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Awareness of Support (Help Center Guide</a:t>
            </a:r>
            <a:r>
              <a:rPr lang="en-CA" sz="3600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357962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970020" y="1284171"/>
            <a:ext cx="4971258" cy="2971779"/>
          </a:xfrm>
        </p:spPr>
        <p:txBody>
          <a:bodyPr/>
          <a:lstStyle/>
          <a:p>
            <a:r>
              <a:rPr lang="en-CA" sz="4400" b="1" dirty="0" smtClean="0">
                <a:solidFill>
                  <a:srgbClr val="002060"/>
                </a:solidFill>
                <a:latin typeface="Book Antiqua" panose="02040602050305030304" pitchFamily="18" charset="0"/>
                <a:cs typeface="Arial" pitchFamily="34" charset="0"/>
              </a:rPr>
              <a:t>Why the Upgrade</a:t>
            </a:r>
            <a:endParaRPr lang="en-CA" sz="4400" b="1" dirty="0">
              <a:latin typeface="Book Antiqua" panose="02040602050305030304" pitchFamily="18" charset="0"/>
              <a:cs typeface="Arial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633675" y="3212976"/>
            <a:ext cx="3967307" cy="108012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CA" sz="3200" dirty="0" smtClean="0">
                <a:solidFill>
                  <a:srgbClr val="002060"/>
                </a:solidFill>
                <a:latin typeface="Book Antiqua" panose="02040602050305030304" pitchFamily="18" charset="0"/>
                <a:cs typeface="Arial" pitchFamily="34" charset="0"/>
              </a:rPr>
              <a:t>Enterprise Plan</a:t>
            </a:r>
            <a:endParaRPr lang="en-CA" sz="3200" dirty="0">
              <a:solidFill>
                <a:srgbClr val="002060"/>
              </a:solidFill>
              <a:latin typeface="Book Antiqua" panose="0204060205030503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50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466"/>
            <a:ext cx="8229600" cy="956733"/>
          </a:xfrm>
        </p:spPr>
        <p:txBody>
          <a:bodyPr/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sz="5400" dirty="0" smtClean="0">
                <a:latin typeface="Book Antiqua" panose="02040602050305030304" pitchFamily="18" charset="0"/>
              </a:rPr>
              <a:t>Why the Upgrade</a:t>
            </a:r>
            <a:r>
              <a:rPr lang="en-CA" sz="5400" dirty="0">
                <a:latin typeface="Book Antiqua" panose="02040602050305030304" pitchFamily="18" charset="0"/>
              </a:rPr>
              <a:t/>
            </a:r>
            <a:br>
              <a:rPr lang="en-CA" sz="5400" dirty="0">
                <a:latin typeface="Book Antiqua" panose="02040602050305030304" pitchFamily="18" charset="0"/>
              </a:rPr>
            </a:br>
            <a:endParaRPr lang="en-CA" sz="5400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601" y="1464733"/>
            <a:ext cx="8341148" cy="4631266"/>
          </a:xfrm>
        </p:spPr>
        <p:txBody>
          <a:bodyPr>
            <a:noAutofit/>
          </a:bodyPr>
          <a:lstStyle/>
          <a:p>
            <a:r>
              <a:rPr lang="en-CA" sz="2800" dirty="0" smtClean="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Easy to use (no corrupted workflows)</a:t>
            </a:r>
          </a:p>
          <a:p>
            <a:r>
              <a:rPr lang="en-CA" sz="2800" dirty="0" smtClean="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No customization </a:t>
            </a:r>
          </a:p>
          <a:p>
            <a:r>
              <a:rPr lang="en-CA" sz="2800" dirty="0" smtClean="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Low maintenance </a:t>
            </a:r>
          </a:p>
          <a:p>
            <a:pPr lvl="1"/>
            <a:r>
              <a:rPr lang="en-CA" sz="2800" dirty="0" smtClean="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( don’t need Nathalie Harvey &amp; Ashley Peterson to cancel your tickets)</a:t>
            </a:r>
          </a:p>
          <a:p>
            <a:r>
              <a:rPr lang="en-CA" sz="2800" dirty="0" smtClean="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User friendly, based on our existing processes</a:t>
            </a:r>
          </a:p>
          <a:p>
            <a:r>
              <a:rPr lang="en-CA" sz="2800" dirty="0" smtClean="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Agile( flexible , not ridged )</a:t>
            </a:r>
            <a:endParaRPr lang="en-CA" sz="2800" dirty="0">
              <a:solidFill>
                <a:schemeClr val="tx2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3916363" y="1092200"/>
            <a:ext cx="5227637" cy="4589463"/>
          </a:xfrm>
        </p:spPr>
        <p:txBody>
          <a:bodyPr>
            <a:normAutofit/>
          </a:bodyPr>
          <a:lstStyle/>
          <a:p>
            <a:endParaRPr lang="en-CA" dirty="0" smtClean="0"/>
          </a:p>
          <a:p>
            <a:pPr marL="0" indent="0">
              <a:buNone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93988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sz="5400" b="1" dirty="0">
                <a:solidFill>
                  <a:srgbClr val="002060"/>
                </a:solidFill>
                <a:latin typeface="Book Antiqua" panose="02040602050305030304" pitchFamily="18" charset="0"/>
                <a:cs typeface="Arial" pitchFamily="34" charset="0"/>
              </a:rPr>
              <a:t>Business </a:t>
            </a:r>
            <a:r>
              <a:rPr lang="fr-CA" sz="5400" b="1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Arial" pitchFamily="34" charset="0"/>
              </a:rPr>
              <a:t>Processes</a:t>
            </a:r>
            <a:r>
              <a:rPr lang="fr-CA" sz="5400" b="1" dirty="0" smtClean="0">
                <a:solidFill>
                  <a:srgbClr val="002060"/>
                </a:solidFill>
                <a:latin typeface="Book Antiqua" panose="02040602050305030304" pitchFamily="18" charset="0"/>
                <a:cs typeface="Arial" pitchFamily="34" charset="0"/>
              </a:rPr>
              <a:t/>
            </a:r>
            <a:br>
              <a:rPr lang="fr-CA" sz="5400" b="1" dirty="0" smtClean="0">
                <a:solidFill>
                  <a:srgbClr val="002060"/>
                </a:solidFill>
                <a:latin typeface="Book Antiqua" panose="02040602050305030304" pitchFamily="18" charset="0"/>
                <a:cs typeface="Arial" pitchFamily="34" charset="0"/>
              </a:rPr>
            </a:br>
            <a:r>
              <a:rPr lang="en-CA" b="1" dirty="0">
                <a:solidFill>
                  <a:srgbClr val="002060"/>
                </a:solidFill>
                <a:latin typeface="Book Antiqua" panose="02040602050305030304" pitchFamily="18" charset="0"/>
                <a:cs typeface="Arial" pitchFamily="34" charset="0"/>
              </a:rPr>
              <a:t/>
            </a:r>
            <a:br>
              <a:rPr lang="en-CA" b="1" dirty="0">
                <a:solidFill>
                  <a:srgbClr val="002060"/>
                </a:solidFill>
                <a:latin typeface="Book Antiqua" panose="02040602050305030304" pitchFamily="18" charset="0"/>
                <a:cs typeface="Arial" pitchFamily="34" charset="0"/>
              </a:rPr>
            </a:br>
            <a:endParaRPr lang="en-CA" b="1" dirty="0">
              <a:latin typeface="Book Antiqua" panose="02040602050305030304" pitchFamily="18" charset="0"/>
              <a:cs typeface="Arial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633675" y="3212976"/>
            <a:ext cx="3967307" cy="108012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CA" sz="3200" dirty="0" smtClean="0">
                <a:solidFill>
                  <a:srgbClr val="002060"/>
                </a:solidFill>
                <a:latin typeface="Book Antiqua" panose="02040602050305030304" pitchFamily="18" charset="0"/>
                <a:cs typeface="Arial" pitchFamily="34" charset="0"/>
              </a:rPr>
              <a:t>Finished Goods</a:t>
            </a:r>
            <a:endParaRPr lang="en-CA" sz="3200" dirty="0">
              <a:solidFill>
                <a:srgbClr val="002060"/>
              </a:solidFill>
              <a:latin typeface="Book Antiqua" panose="0204060205030503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19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84" y="220133"/>
            <a:ext cx="11063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51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467"/>
            <a:ext cx="9271001" cy="655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6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dirty="0" smtClean="0">
                <a:latin typeface="Book Antiqua" panose="02040602050305030304" pitchFamily="18" charset="0"/>
              </a:rPr>
              <a:t>Our Raw Material Processes</a:t>
            </a:r>
            <a:endParaRPr lang="en-CA" sz="4000" dirty="0">
              <a:latin typeface="Book Antiqua" panose="0204060205030503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8432" y="1066801"/>
            <a:ext cx="8483317" cy="551688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CA" sz="2000" dirty="0" smtClean="0">
                <a:latin typeface="Book Antiqua" panose="02040602050305030304" pitchFamily="18" charset="0"/>
              </a:rPr>
              <a:t>Create new raw material customer : Canada</a:t>
            </a:r>
          </a:p>
          <a:p>
            <a:pPr>
              <a:spcBef>
                <a:spcPts val="600"/>
              </a:spcBef>
            </a:pPr>
            <a:r>
              <a:rPr lang="en-CA" dirty="0" smtClean="0">
                <a:latin typeface="Book Antiqua" panose="02040602050305030304" pitchFamily="18" charset="0"/>
              </a:rPr>
              <a:t>Create</a:t>
            </a:r>
            <a:r>
              <a:rPr lang="en-CA" sz="2000" dirty="0" smtClean="0">
                <a:latin typeface="Book Antiqua" panose="02040602050305030304" pitchFamily="18" charset="0"/>
              </a:rPr>
              <a:t> new raw material customer : USA</a:t>
            </a:r>
          </a:p>
          <a:p>
            <a:pPr>
              <a:spcBef>
                <a:spcPts val="600"/>
              </a:spcBef>
            </a:pPr>
            <a:r>
              <a:rPr lang="en-CA" sz="2000" dirty="0" smtClean="0">
                <a:latin typeface="Book Antiqua" panose="02040602050305030304" pitchFamily="18" charset="0"/>
              </a:rPr>
              <a:t>Inside Tank Request: Canada</a:t>
            </a:r>
          </a:p>
          <a:p>
            <a:pPr>
              <a:spcBef>
                <a:spcPts val="600"/>
              </a:spcBef>
            </a:pPr>
            <a:r>
              <a:rPr lang="en-CA" sz="2000" dirty="0" smtClean="0">
                <a:latin typeface="Book Antiqua" panose="02040602050305030304" pitchFamily="18" charset="0"/>
              </a:rPr>
              <a:t>Inside Tank Request : USA</a:t>
            </a:r>
          </a:p>
          <a:p>
            <a:pPr>
              <a:spcBef>
                <a:spcPts val="600"/>
              </a:spcBef>
            </a:pPr>
            <a:r>
              <a:rPr lang="en-CA" sz="2000" dirty="0" smtClean="0">
                <a:latin typeface="Book Antiqua" panose="02040602050305030304" pitchFamily="18" charset="0"/>
              </a:rPr>
              <a:t>Close Account</a:t>
            </a:r>
          </a:p>
          <a:p>
            <a:pPr>
              <a:spcBef>
                <a:spcPts val="600"/>
              </a:spcBef>
            </a:pPr>
            <a:r>
              <a:rPr lang="en-CA" sz="2000" dirty="0" smtClean="0">
                <a:latin typeface="Book Antiqua" panose="02040602050305030304" pitchFamily="18" charset="0"/>
              </a:rPr>
              <a:t>Account changes(AX)</a:t>
            </a:r>
          </a:p>
          <a:p>
            <a:pPr>
              <a:spcBef>
                <a:spcPts val="600"/>
              </a:spcBef>
            </a:pPr>
            <a:r>
              <a:rPr lang="en-CA" sz="2000" dirty="0" smtClean="0">
                <a:latin typeface="Book Antiqua" panose="02040602050305030304" pitchFamily="18" charset="0"/>
              </a:rPr>
              <a:t>Reactivations</a:t>
            </a:r>
          </a:p>
          <a:p>
            <a:pPr>
              <a:spcBef>
                <a:spcPts val="600"/>
              </a:spcBef>
            </a:pPr>
            <a:r>
              <a:rPr lang="en-CA" sz="2000" dirty="0" smtClean="0">
                <a:latin typeface="Book Antiqua" panose="02040602050305030304" pitchFamily="18" charset="0"/>
              </a:rPr>
              <a:t>Add/Remove Service</a:t>
            </a:r>
          </a:p>
          <a:p>
            <a:pPr>
              <a:spcBef>
                <a:spcPts val="600"/>
              </a:spcBef>
            </a:pPr>
            <a:r>
              <a:rPr lang="en-CA" sz="2000" dirty="0" smtClean="0">
                <a:latin typeface="Book Antiqua" panose="02040602050305030304" pitchFamily="18" charset="0"/>
              </a:rPr>
              <a:t>Maintenance Container</a:t>
            </a:r>
          </a:p>
          <a:p>
            <a:pPr>
              <a:spcBef>
                <a:spcPts val="600"/>
              </a:spcBef>
            </a:pPr>
            <a:r>
              <a:rPr lang="en-CA" sz="2000" dirty="0" smtClean="0">
                <a:latin typeface="Book Antiqua" panose="02040602050305030304" pitchFamily="18" charset="0"/>
              </a:rPr>
              <a:t>Frequency Change</a:t>
            </a:r>
          </a:p>
          <a:p>
            <a:pPr>
              <a:spcBef>
                <a:spcPts val="600"/>
              </a:spcBef>
            </a:pPr>
            <a:r>
              <a:rPr lang="en-CA" sz="2000" dirty="0" smtClean="0">
                <a:latin typeface="Book Antiqua" panose="02040602050305030304" pitchFamily="18" charset="0"/>
              </a:rPr>
              <a:t>Rep Request</a:t>
            </a:r>
          </a:p>
          <a:p>
            <a:pPr>
              <a:spcBef>
                <a:spcPts val="600"/>
              </a:spcBef>
            </a:pPr>
            <a:r>
              <a:rPr lang="en-CA" sz="2000" dirty="0" smtClean="0">
                <a:latin typeface="Book Antiqua" panose="02040602050305030304" pitchFamily="18" charset="0"/>
              </a:rPr>
              <a:t>Transport Inquiry</a:t>
            </a:r>
          </a:p>
          <a:p>
            <a:pPr>
              <a:spcBef>
                <a:spcPts val="600"/>
              </a:spcBef>
            </a:pPr>
            <a:r>
              <a:rPr lang="en-CA" sz="2000" dirty="0" smtClean="0">
                <a:latin typeface="Book Antiqua" panose="02040602050305030304" pitchFamily="18" charset="0"/>
              </a:rPr>
              <a:t>Promo Request</a:t>
            </a:r>
          </a:p>
          <a:p>
            <a:pPr marL="0" indent="0">
              <a:spcBef>
                <a:spcPts val="600"/>
              </a:spcBef>
              <a:buNone/>
            </a:pPr>
            <a:endParaRPr lang="en-CA" sz="2000" dirty="0" smtClean="0"/>
          </a:p>
          <a:p>
            <a:pPr>
              <a:spcBef>
                <a:spcPts val="600"/>
              </a:spcBef>
            </a:pPr>
            <a:endParaRPr lang="en-CA" sz="2000" dirty="0" smtClean="0"/>
          </a:p>
          <a:p>
            <a:pPr>
              <a:spcBef>
                <a:spcPts val="600"/>
              </a:spcBef>
            </a:pPr>
            <a:endParaRPr lang="en-CA" sz="2000" dirty="0" smtClean="0"/>
          </a:p>
          <a:p>
            <a:pPr>
              <a:spcBef>
                <a:spcPts val="600"/>
              </a:spcBef>
            </a:pPr>
            <a:endParaRPr lang="en-CA" sz="2000" dirty="0" smtClean="0"/>
          </a:p>
          <a:p>
            <a:pPr>
              <a:spcBef>
                <a:spcPts val="600"/>
              </a:spcBef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68087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Expo">
      <a:maj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C909EB1337594D849A3EB31958704F" ma:contentTypeVersion="5" ma:contentTypeDescription="Create a new document." ma:contentTypeScope="" ma:versionID="279a68b9ebce68e340a0873ba025b832">
  <xsd:schema xmlns:xsd="http://www.w3.org/2001/XMLSchema" xmlns:xs="http://www.w3.org/2001/XMLSchema" xmlns:p="http://schemas.microsoft.com/office/2006/metadata/properties" xmlns:ns2="01437d31-4a8e-42e5-80cc-73a0c29e791f" targetNamespace="http://schemas.microsoft.com/office/2006/metadata/properties" ma:root="true" ma:fieldsID="b8343954998313d961706eee58704658" ns2:_="">
    <xsd:import namespace="01437d31-4a8e-42e5-80cc-73a0c29e791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_dlc_DocId" minOccurs="0"/>
                <xsd:element ref="ns2:_dlc_DocIdUrl" minOccurs="0"/>
                <xsd:element ref="ns2:_dlc_DocIdPersistId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437d31-4a8e-42e5-80cc-73a0c29e791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LastSharedByUser" ma:index="1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5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1437d31-4a8e-42e5-80cc-73a0c29e791f">VVWNKEMPAUR4-15-54</_dlc_DocId>
    <_dlc_DocIdUrl xmlns="01437d31-4a8e-42e5-80cc-73a0c29e791f">
      <Url>https://sanimaxcom-1.sharepoint.microsoftonline.com/_layouts/15/DocIdRedir.aspx?ID=VVWNKEMPAUR4-15-54</Url>
      <Description>VVWNKEMPAUR4-15-54</Description>
    </_dlc_DocIdUrl>
    <SharedWithUsers xmlns="01437d31-4a8e-42e5-80cc-73a0c29e791f">
      <UserInfo>
        <DisplayName>Savard, Isabelle - 3404</DisplayName>
        <AccountId>1508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2D53564-BF3D-4528-8FE6-10F175BE6B3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98F565-2471-4C1B-A9FB-6432D35185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437d31-4a8e-42e5-80cc-73a0c29e79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191790F-336E-441F-9C1A-89FBDC3D711A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B18BB93B-0D3E-45E3-BC34-84E670E5D4FF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01437d31-4a8e-42e5-80cc-73a0c29e791f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2072</TotalTime>
  <Words>650</Words>
  <Application>Microsoft Office PowerPoint</Application>
  <PresentationFormat>On-screen Show (4:3)</PresentationFormat>
  <Paragraphs>111</Paragraphs>
  <Slides>20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Genesis</vt:lpstr>
      <vt:lpstr>Zendesk Upgrade  FG Training Guide</vt:lpstr>
      <vt:lpstr>Agenda</vt:lpstr>
      <vt:lpstr>Objectives</vt:lpstr>
      <vt:lpstr>Why the Upgrade</vt:lpstr>
      <vt:lpstr> Why the Upgrade </vt:lpstr>
      <vt:lpstr>Business Processes  </vt:lpstr>
      <vt:lpstr>PowerPoint Presentation</vt:lpstr>
      <vt:lpstr>PowerPoint Presentation</vt:lpstr>
      <vt:lpstr>Our Raw Material Processes</vt:lpstr>
      <vt:lpstr>Other Related Processes</vt:lpstr>
      <vt:lpstr>Case scenarios :</vt:lpstr>
      <vt:lpstr>Application Overview  </vt:lpstr>
      <vt:lpstr>What is changing </vt:lpstr>
      <vt:lpstr>Application </vt:lpstr>
      <vt:lpstr>PowerPoint Presentation</vt:lpstr>
      <vt:lpstr>PowerPoint Presentation</vt:lpstr>
      <vt:lpstr>PowerPoint Presentation</vt:lpstr>
      <vt:lpstr>Important Notes</vt:lpstr>
      <vt:lpstr>Zendesk GUIDE  </vt:lpstr>
      <vt:lpstr>PowerPoint Presentation</vt:lpstr>
    </vt:vector>
  </TitlesOfParts>
  <Company>Sanimax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Naylor</dc:creator>
  <cp:lastModifiedBy>Pasquale, Marisa - 3480</cp:lastModifiedBy>
  <cp:revision>99</cp:revision>
  <cp:lastPrinted>2014-09-03T14:02:26Z</cp:lastPrinted>
  <dcterms:created xsi:type="dcterms:W3CDTF">2014-08-29T15:30:24Z</dcterms:created>
  <dcterms:modified xsi:type="dcterms:W3CDTF">2018-06-07T14:38:53Z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0x01010046C909EB1337594D849A3EB31958704F</vt:lpwstr>
  </property>
  <property fmtid="{D5CDD505-2E9C-101B-9397-08002B2CF9AE}" pid="3" name="_dlc_DocIdItemGuid">
    <vt:lpwstr>f31f0592-9a1f-4916-bc88-534a9450e206</vt:lpwstr>
  </property>
</Properties>
</file>